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69" r:id="rId3"/>
    <p:sldMasterId id="2147483683" r:id="rId4"/>
  </p:sldMasterIdLst>
  <p:notesMasterIdLst>
    <p:notesMasterId r:id="rId35"/>
  </p:notesMasterIdLst>
  <p:sldIdLst>
    <p:sldId id="281" r:id="rId5"/>
    <p:sldId id="258" r:id="rId6"/>
    <p:sldId id="689" r:id="rId7"/>
    <p:sldId id="259" r:id="rId8"/>
    <p:sldId id="265" r:id="rId9"/>
    <p:sldId id="690" r:id="rId10"/>
    <p:sldId id="691" r:id="rId11"/>
    <p:sldId id="692" r:id="rId12"/>
    <p:sldId id="693" r:id="rId13"/>
    <p:sldId id="296" r:id="rId14"/>
    <p:sldId id="694" r:id="rId15"/>
    <p:sldId id="696" r:id="rId16"/>
    <p:sldId id="697" r:id="rId17"/>
    <p:sldId id="712" r:id="rId18"/>
    <p:sldId id="698" r:id="rId19"/>
    <p:sldId id="699" r:id="rId20"/>
    <p:sldId id="700" r:id="rId21"/>
    <p:sldId id="701" r:id="rId22"/>
    <p:sldId id="695" r:id="rId23"/>
    <p:sldId id="702" r:id="rId24"/>
    <p:sldId id="703" r:id="rId25"/>
    <p:sldId id="704" r:id="rId26"/>
    <p:sldId id="705" r:id="rId27"/>
    <p:sldId id="706" r:id="rId28"/>
    <p:sldId id="707" r:id="rId29"/>
    <p:sldId id="709" r:id="rId30"/>
    <p:sldId id="710" r:id="rId31"/>
    <p:sldId id="711" r:id="rId32"/>
    <p:sldId id="309" r:id="rId33"/>
    <p:sldId id="6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72C0A4-FD2F-47DB-886F-FA8A780B1918}" v="28" dt="2021-09-27T08:28:38.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65" d="100"/>
          <a:sy n="65" d="100"/>
        </p:scale>
        <p:origin x="60"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D4168-2E85-4853-82A7-E96725817833}" type="datetimeFigureOut">
              <a:rPr lang="en-GB" smtClean="0"/>
              <a:t>06/10/2024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DD245-F26A-4046-B206-1E5AD28FAD10}" type="slidenum">
              <a:rPr lang="en-GB" smtClean="0"/>
              <a:t>‹#›</a:t>
            </a:fld>
            <a:endParaRPr lang="en-GB"/>
          </a:p>
        </p:txBody>
      </p:sp>
    </p:spTree>
    <p:extLst>
      <p:ext uri="{BB962C8B-B14F-4D97-AF65-F5344CB8AC3E}">
        <p14:creationId xmlns:p14="http://schemas.microsoft.com/office/powerpoint/2010/main" val="4269333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48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416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242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893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0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755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853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905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dirty="0"/>
              <a:t>Section 1.2.1.3</a:t>
            </a:r>
          </a:p>
          <a:p>
            <a:pPr>
              <a:lnSpc>
                <a:spcPct val="80000"/>
              </a:lnSpc>
              <a:buFontTx/>
              <a:buNone/>
            </a:pPr>
            <a:endParaRPr lang="en-US" dirty="0"/>
          </a:p>
          <a:p>
            <a:r>
              <a:rPr lang="en-US" dirty="0">
                <a:effectLst/>
              </a:rPr>
              <a:t>Intermediary devices interconnect end devices. These devices provide connectivity and work behind the scenes to ensure that data flows across the network. Intermediary devices connect the individual hosts to the network and can connect multiple individual networks to form an internetwork. Some</a:t>
            </a:r>
            <a:r>
              <a:rPr lang="en-US" baseline="0" dirty="0">
                <a:effectLst/>
              </a:rPr>
              <a:t> examples are shown on the slide above.</a:t>
            </a:r>
            <a:endParaRPr lang="en-US" dirty="0">
              <a:effectLst/>
            </a:endParaRPr>
          </a:p>
          <a:p>
            <a:r>
              <a:rPr lang="en-US" dirty="0">
                <a:effectLst/>
              </a:rPr>
              <a:t>The management of data as it flows through the network is also a role of the intermediary devices. These devices use the destination host address, in conjunction with information about the network interconnections, to determine the path that messages should take through the network. </a:t>
            </a:r>
          </a:p>
          <a:p>
            <a:r>
              <a:rPr lang="en-US" dirty="0">
                <a:effectLst/>
              </a:rPr>
              <a:t>Processes running on the intermediary network devices perform these functions:</a:t>
            </a:r>
          </a:p>
          <a:p>
            <a:r>
              <a:rPr lang="en-US" dirty="0">
                <a:effectLst/>
              </a:rPr>
              <a:t>Regenerate and retransmit data signals</a:t>
            </a:r>
          </a:p>
          <a:p>
            <a:r>
              <a:rPr lang="en-US" dirty="0">
                <a:effectLst/>
              </a:rPr>
              <a:t>Maintain information about what pathways exist through the network and internetwork</a:t>
            </a:r>
          </a:p>
          <a:p>
            <a:r>
              <a:rPr lang="en-US" dirty="0">
                <a:effectLst/>
              </a:rPr>
              <a:t>Notify other devices of errors and communication failures</a:t>
            </a:r>
          </a:p>
          <a:p>
            <a:r>
              <a:rPr lang="en-US" dirty="0">
                <a:effectLst/>
              </a:rPr>
              <a:t>Direct data along alternate pathways when there is a link failure</a:t>
            </a:r>
          </a:p>
          <a:p>
            <a:r>
              <a:rPr lang="en-US" dirty="0">
                <a:effectLst/>
              </a:rPr>
              <a:t>Classify and direct messages according to Quality of Service (</a:t>
            </a:r>
            <a:r>
              <a:rPr lang="en-US" dirty="0" err="1">
                <a:effectLst/>
              </a:rPr>
              <a:t>QoS</a:t>
            </a:r>
            <a:r>
              <a:rPr lang="en-US" dirty="0">
                <a:effectLst/>
              </a:rPr>
              <a:t>) priorities</a:t>
            </a:r>
          </a:p>
          <a:p>
            <a:r>
              <a:rPr lang="en-US" dirty="0">
                <a:effectLst/>
              </a:rPr>
              <a:t>Permit or deny the flow of data, based on security settings</a:t>
            </a:r>
          </a:p>
          <a:p>
            <a:endParaRPr lang="en-US" dirty="0">
              <a:effectLst/>
            </a:endParaRP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150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604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0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49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282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929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dirty="0"/>
              <a:t>Section 1.2.1.3</a:t>
            </a:r>
          </a:p>
          <a:p>
            <a:pPr>
              <a:lnSpc>
                <a:spcPct val="80000"/>
              </a:lnSpc>
              <a:buFontTx/>
              <a:buNone/>
            </a:pPr>
            <a:endParaRPr lang="en-US" dirty="0"/>
          </a:p>
          <a:p>
            <a:r>
              <a:rPr lang="en-US" dirty="0">
                <a:effectLst/>
              </a:rPr>
              <a:t>Intermediary devices interconnect end devices. These devices provide connectivity and work behind the scenes to ensure that data flows across the network. Intermediary devices connect the individual hosts to the network and can connect multiple individual networks to form an internetwork. Some</a:t>
            </a:r>
            <a:r>
              <a:rPr lang="en-US" baseline="0" dirty="0">
                <a:effectLst/>
              </a:rPr>
              <a:t> examples are shown on the slide above.</a:t>
            </a:r>
            <a:endParaRPr lang="en-US" dirty="0">
              <a:effectLst/>
            </a:endParaRPr>
          </a:p>
          <a:p>
            <a:r>
              <a:rPr lang="en-US" dirty="0">
                <a:effectLst/>
              </a:rPr>
              <a:t>The management of data as it flows through the network is also a role of the intermediary devices. These devices use the destination host address, in conjunction with information about the network interconnections, to determine the path that messages should take through the network. </a:t>
            </a:r>
          </a:p>
          <a:p>
            <a:r>
              <a:rPr lang="en-US" dirty="0">
                <a:effectLst/>
              </a:rPr>
              <a:t>Processes running on the intermediary network devices perform these functions:</a:t>
            </a:r>
          </a:p>
          <a:p>
            <a:r>
              <a:rPr lang="en-US" dirty="0">
                <a:effectLst/>
              </a:rPr>
              <a:t>Regenerate and retransmit data signals</a:t>
            </a:r>
          </a:p>
          <a:p>
            <a:r>
              <a:rPr lang="en-US" dirty="0">
                <a:effectLst/>
              </a:rPr>
              <a:t>Maintain information about what pathways exist through the network and internetwork</a:t>
            </a:r>
          </a:p>
          <a:p>
            <a:r>
              <a:rPr lang="en-US" dirty="0">
                <a:effectLst/>
              </a:rPr>
              <a:t>Notify other devices of errors and communication failures</a:t>
            </a:r>
          </a:p>
          <a:p>
            <a:r>
              <a:rPr lang="en-US" dirty="0">
                <a:effectLst/>
              </a:rPr>
              <a:t>Direct data along alternate pathways when there is a link failure</a:t>
            </a:r>
          </a:p>
          <a:p>
            <a:r>
              <a:rPr lang="en-US" dirty="0">
                <a:effectLst/>
              </a:rPr>
              <a:t>Classify and direct messages according to Quality of Service (</a:t>
            </a:r>
            <a:r>
              <a:rPr lang="en-US" dirty="0" err="1">
                <a:effectLst/>
              </a:rPr>
              <a:t>QoS</a:t>
            </a:r>
            <a:r>
              <a:rPr lang="en-US" dirty="0">
                <a:effectLst/>
              </a:rPr>
              <a:t>) priorities</a:t>
            </a:r>
          </a:p>
          <a:p>
            <a:r>
              <a:rPr lang="en-US" dirty="0">
                <a:effectLst/>
              </a:rPr>
              <a:t>Permit or deny the flow of data, based on security settings</a:t>
            </a:r>
          </a:p>
          <a:p>
            <a:endParaRPr lang="en-US" dirty="0">
              <a:effectLst/>
            </a:endParaRP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59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537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176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4734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dirty="0"/>
              <a:t>Section 1.2.1.3</a:t>
            </a:r>
          </a:p>
          <a:p>
            <a:pPr>
              <a:lnSpc>
                <a:spcPct val="80000"/>
              </a:lnSpc>
              <a:buFontTx/>
              <a:buNone/>
            </a:pPr>
            <a:endParaRPr lang="en-US" dirty="0"/>
          </a:p>
          <a:p>
            <a:r>
              <a:rPr lang="en-US" dirty="0">
                <a:effectLst/>
              </a:rPr>
              <a:t>Intermediary devices interconnect end devices. These devices provide connectivity and work behind the scenes to ensure that data flows across the network. Intermediary devices connect the individual hosts to the network and can connect multiple individual networks to form an internetwork. Some</a:t>
            </a:r>
            <a:r>
              <a:rPr lang="en-US" baseline="0" dirty="0">
                <a:effectLst/>
              </a:rPr>
              <a:t> examples are shown on the slide above.</a:t>
            </a:r>
            <a:endParaRPr lang="en-US" dirty="0">
              <a:effectLst/>
            </a:endParaRPr>
          </a:p>
          <a:p>
            <a:r>
              <a:rPr lang="en-US" dirty="0">
                <a:effectLst/>
              </a:rPr>
              <a:t>The management of data as it flows through the network is also a role of the intermediary devices. These devices use the destination host address, in conjunction with information about the network interconnections, to determine the path that messages should take through the network. </a:t>
            </a:r>
          </a:p>
          <a:p>
            <a:r>
              <a:rPr lang="en-US" dirty="0">
                <a:effectLst/>
              </a:rPr>
              <a:t>Processes running on the intermediary network devices perform these functions:</a:t>
            </a:r>
          </a:p>
          <a:p>
            <a:r>
              <a:rPr lang="en-US" dirty="0">
                <a:effectLst/>
              </a:rPr>
              <a:t>Regenerate and retransmit data signals</a:t>
            </a:r>
          </a:p>
          <a:p>
            <a:r>
              <a:rPr lang="en-US" dirty="0">
                <a:effectLst/>
              </a:rPr>
              <a:t>Maintain information about what pathways exist through the network and internetwork</a:t>
            </a:r>
          </a:p>
          <a:p>
            <a:r>
              <a:rPr lang="en-US" dirty="0">
                <a:effectLst/>
              </a:rPr>
              <a:t>Notify other devices of errors and communication failures</a:t>
            </a:r>
          </a:p>
          <a:p>
            <a:r>
              <a:rPr lang="en-US" dirty="0">
                <a:effectLst/>
              </a:rPr>
              <a:t>Direct data along alternate pathways when there is a link failure</a:t>
            </a:r>
          </a:p>
          <a:p>
            <a:r>
              <a:rPr lang="en-US" dirty="0">
                <a:effectLst/>
              </a:rPr>
              <a:t>Classify and direct messages according to Quality of Service (</a:t>
            </a:r>
            <a:r>
              <a:rPr lang="en-US" dirty="0" err="1">
                <a:effectLst/>
              </a:rPr>
              <a:t>QoS</a:t>
            </a:r>
            <a:r>
              <a:rPr lang="en-US" dirty="0">
                <a:effectLst/>
              </a:rPr>
              <a:t>) priorities</a:t>
            </a:r>
          </a:p>
          <a:p>
            <a:r>
              <a:rPr lang="en-US" dirty="0">
                <a:effectLst/>
              </a:rPr>
              <a:t>Permit or deny the flow of data, based on security settings</a:t>
            </a:r>
          </a:p>
          <a:p>
            <a:endParaRPr lang="en-US" dirty="0">
              <a:effectLst/>
            </a:endParaRP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18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dirty="0"/>
              <a:t>Section 1.2.1.3</a:t>
            </a:r>
          </a:p>
          <a:p>
            <a:pPr>
              <a:lnSpc>
                <a:spcPct val="80000"/>
              </a:lnSpc>
              <a:buFontTx/>
              <a:buNone/>
            </a:pPr>
            <a:endParaRPr lang="en-US" dirty="0"/>
          </a:p>
          <a:p>
            <a:r>
              <a:rPr lang="en-US" dirty="0">
                <a:effectLst/>
              </a:rPr>
              <a:t>Intermediary devices interconnect end devices. These devices provide connectivity and work behind the scenes to ensure that data flows across the network. Intermediary devices connect the individual hosts to the network and can connect multiple individual networks to form an internetwork. Some</a:t>
            </a:r>
            <a:r>
              <a:rPr lang="en-US" baseline="0" dirty="0">
                <a:effectLst/>
              </a:rPr>
              <a:t> examples are shown on the slide above.</a:t>
            </a:r>
            <a:endParaRPr lang="en-US" dirty="0">
              <a:effectLst/>
            </a:endParaRPr>
          </a:p>
          <a:p>
            <a:r>
              <a:rPr lang="en-US" dirty="0">
                <a:effectLst/>
              </a:rPr>
              <a:t>The management of data as it flows through the network is also a role of the intermediary devices. These devices use the destination host address, in conjunction with information about the network interconnections, to determine the path that messages should take through the network. </a:t>
            </a:r>
          </a:p>
          <a:p>
            <a:r>
              <a:rPr lang="en-US" dirty="0">
                <a:effectLst/>
              </a:rPr>
              <a:t>Processes running on the intermediary network devices perform these functions:</a:t>
            </a:r>
          </a:p>
          <a:p>
            <a:r>
              <a:rPr lang="en-US" dirty="0">
                <a:effectLst/>
              </a:rPr>
              <a:t>Regenerate and retransmit data signals</a:t>
            </a:r>
          </a:p>
          <a:p>
            <a:r>
              <a:rPr lang="en-US" dirty="0">
                <a:effectLst/>
              </a:rPr>
              <a:t>Maintain information about what pathways exist through the network and internetwork</a:t>
            </a:r>
          </a:p>
          <a:p>
            <a:r>
              <a:rPr lang="en-US" dirty="0">
                <a:effectLst/>
              </a:rPr>
              <a:t>Notify other devices of errors and communication failures</a:t>
            </a:r>
          </a:p>
          <a:p>
            <a:r>
              <a:rPr lang="en-US" dirty="0">
                <a:effectLst/>
              </a:rPr>
              <a:t>Direct data along alternate pathways when there is a link failure</a:t>
            </a:r>
          </a:p>
          <a:p>
            <a:r>
              <a:rPr lang="en-US" dirty="0">
                <a:effectLst/>
              </a:rPr>
              <a:t>Classify and direct messages according to Quality of Service (</a:t>
            </a:r>
            <a:r>
              <a:rPr lang="en-US" dirty="0" err="1">
                <a:effectLst/>
              </a:rPr>
              <a:t>QoS</a:t>
            </a:r>
            <a:r>
              <a:rPr lang="en-US" dirty="0">
                <a:effectLst/>
              </a:rPr>
              <a:t>) priorities</a:t>
            </a:r>
          </a:p>
          <a:p>
            <a:r>
              <a:rPr lang="en-US" dirty="0">
                <a:effectLst/>
              </a:rPr>
              <a:t>Permit or deny the flow of data, based on security settings</a:t>
            </a:r>
          </a:p>
          <a:p>
            <a:endParaRPr lang="en-US" dirty="0">
              <a:effectLst/>
            </a:endParaRP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15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094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dirty="0"/>
              <a:t>Section 1.2.1.3</a:t>
            </a:r>
          </a:p>
          <a:p>
            <a:pPr>
              <a:lnSpc>
                <a:spcPct val="80000"/>
              </a:lnSpc>
              <a:buFontTx/>
              <a:buNone/>
            </a:pPr>
            <a:endParaRPr lang="en-US" dirty="0"/>
          </a:p>
          <a:p>
            <a:r>
              <a:rPr lang="en-US" dirty="0">
                <a:effectLst/>
              </a:rPr>
              <a:t>Intermediary devices interconnect end devices. These devices provide connectivity and work behind the scenes to ensure that data flows across the network. Intermediary devices connect the individual hosts to the network and can connect multiple individual networks to form an internetwork. Some</a:t>
            </a:r>
            <a:r>
              <a:rPr lang="en-US" baseline="0" dirty="0">
                <a:effectLst/>
              </a:rPr>
              <a:t> examples are shown on the slide above.</a:t>
            </a:r>
            <a:endParaRPr lang="en-US" dirty="0">
              <a:effectLst/>
            </a:endParaRPr>
          </a:p>
          <a:p>
            <a:r>
              <a:rPr lang="en-US" dirty="0">
                <a:effectLst/>
              </a:rPr>
              <a:t>The management of data as it flows through the network is also a role of the intermediary devices. These devices use the destination host address, in conjunction with information about the network interconnections, to determine the path that messages should take through the network. </a:t>
            </a:r>
          </a:p>
          <a:p>
            <a:r>
              <a:rPr lang="en-US" dirty="0">
                <a:effectLst/>
              </a:rPr>
              <a:t>Processes running on the intermediary network devices perform these functions:</a:t>
            </a:r>
          </a:p>
          <a:p>
            <a:r>
              <a:rPr lang="en-US" dirty="0">
                <a:effectLst/>
              </a:rPr>
              <a:t>Regenerate and retransmit data signals</a:t>
            </a:r>
          </a:p>
          <a:p>
            <a:r>
              <a:rPr lang="en-US" dirty="0">
                <a:effectLst/>
              </a:rPr>
              <a:t>Maintain information about what pathways exist through the network and internetwork</a:t>
            </a:r>
          </a:p>
          <a:p>
            <a:r>
              <a:rPr lang="en-US" dirty="0">
                <a:effectLst/>
              </a:rPr>
              <a:t>Notify other devices of errors and communication failures</a:t>
            </a:r>
          </a:p>
          <a:p>
            <a:r>
              <a:rPr lang="en-US" dirty="0">
                <a:effectLst/>
              </a:rPr>
              <a:t>Direct data along alternate pathways when there is a link failure</a:t>
            </a:r>
          </a:p>
          <a:p>
            <a:r>
              <a:rPr lang="en-US" dirty="0">
                <a:effectLst/>
              </a:rPr>
              <a:t>Classify and direct messages according to Quality of Service (</a:t>
            </a:r>
            <a:r>
              <a:rPr lang="en-US" dirty="0" err="1">
                <a:effectLst/>
              </a:rPr>
              <a:t>QoS</a:t>
            </a:r>
            <a:r>
              <a:rPr lang="en-US" dirty="0">
                <a:effectLst/>
              </a:rPr>
              <a:t>) priorities</a:t>
            </a:r>
          </a:p>
          <a:p>
            <a:r>
              <a:rPr lang="en-US" dirty="0">
                <a:effectLst/>
              </a:rPr>
              <a:t>Permit or deny the flow of data, based on security settings</a:t>
            </a:r>
          </a:p>
          <a:p>
            <a:endParaRPr lang="en-US" dirty="0">
              <a:effectLst/>
            </a:endParaRP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120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03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27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50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532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FA143-E793-4D03-9858-8E27941E41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3489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7" name="Picture 6" descr="University of Derby Logo">
            <a:extLst>
              <a:ext uri="{FF2B5EF4-FFF2-40B4-BE49-F238E27FC236}">
                <a16:creationId xmlns:a16="http://schemas.microsoft.com/office/drawing/2014/main" id="{56D74247-88E8-486E-9FA8-3C25A135B1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041" y="373818"/>
            <a:ext cx="976408" cy="989171"/>
          </a:xfrm>
          <a:prstGeom prst="rect">
            <a:avLst/>
          </a:prstGeom>
        </p:spPr>
      </p:pic>
    </p:spTree>
    <p:extLst>
      <p:ext uri="{BB962C8B-B14F-4D97-AF65-F5344CB8AC3E}">
        <p14:creationId xmlns:p14="http://schemas.microsoft.com/office/powerpoint/2010/main" val="128654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97AB-A98E-4F74-A0BB-F6CAFF22C06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B2E01AD-9A49-441A-BABC-BCE1C8B1D2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CC8E7C-B8AF-4757-ABD3-D95882CCEBD0}"/>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92F8814C-3898-4935-B7D8-4090A1193C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81894-E4D8-4451-BEE9-A2DC4EEE46B7}"/>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2837667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5A1-6B1F-4D3F-98C5-F9CF6F91D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55D1670-CCC7-4023-B0CD-F88796AC15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FF863-BAB5-4FD4-B420-87D130E9047F}"/>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D78711A2-0ECC-4073-A902-007583B70A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881217-0B78-4C8D-AEC6-B13E9D842786}"/>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2729278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37250-1DF1-486B-B5CE-2A530EC78B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554472-752B-4E4E-BBA8-A4CFC2EAB3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977A746-0F6D-49E8-9D1E-2E4B578FF5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1E4B398-5C2D-4795-B5B2-E283F57DB2E8}"/>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6" name="Footer Placeholder 5">
            <a:extLst>
              <a:ext uri="{FF2B5EF4-FFF2-40B4-BE49-F238E27FC236}">
                <a16:creationId xmlns:a16="http://schemas.microsoft.com/office/drawing/2014/main" id="{0C0A7BAA-8664-4027-8ACD-9483F7D67B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30C4AE-9771-4883-9BB7-A00DD640410F}"/>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937307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AE8B-CCF9-461C-AEA5-1B747B7ADC7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0400A94-53CF-4338-B111-6565FC14D9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7BCDF4-98D2-4DFE-8024-CA907CB721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5F5136D-74E5-4760-8592-4D7FF1220A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AEBCCB-706A-4B40-B490-8B3CFA2550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337FBC7-CBD0-487A-B69A-8B273E510961}"/>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8" name="Footer Placeholder 7">
            <a:extLst>
              <a:ext uri="{FF2B5EF4-FFF2-40B4-BE49-F238E27FC236}">
                <a16:creationId xmlns:a16="http://schemas.microsoft.com/office/drawing/2014/main" id="{DFBE890A-60D3-4B9F-8430-0D04946218A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148DEE3-DE38-4D52-A99F-45AA2F3AB7D5}"/>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2798960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0E60-C4AC-4DB7-BA84-50575BD2A5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B57BA03-31A4-4D61-A63B-051AE1264389}"/>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4" name="Footer Placeholder 3">
            <a:extLst>
              <a:ext uri="{FF2B5EF4-FFF2-40B4-BE49-F238E27FC236}">
                <a16:creationId xmlns:a16="http://schemas.microsoft.com/office/drawing/2014/main" id="{1D635DD1-0100-45EF-862B-24EB7A92833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BDA049-151F-44CC-8A37-0ABB4041A09E}"/>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4067259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83E00A-32F2-4006-B664-E13721BA49A3}"/>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3" name="Footer Placeholder 2">
            <a:extLst>
              <a:ext uri="{FF2B5EF4-FFF2-40B4-BE49-F238E27FC236}">
                <a16:creationId xmlns:a16="http://schemas.microsoft.com/office/drawing/2014/main" id="{353211F8-4E93-4528-82F9-4350D5D2485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62851E6-D306-4289-AEF6-D9C419B65689}"/>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3601019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201CF-0534-49B7-9803-54CC95268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09363C6-CA79-4062-8485-A2225A68A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996FC2-646D-4CE4-B934-F66A10753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D2BDD-37F8-435B-8536-CEF2537601E4}"/>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6" name="Footer Placeholder 5">
            <a:extLst>
              <a:ext uri="{FF2B5EF4-FFF2-40B4-BE49-F238E27FC236}">
                <a16:creationId xmlns:a16="http://schemas.microsoft.com/office/drawing/2014/main" id="{AC25D4AA-96AA-4227-A494-2073670562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F72D96-C982-4D79-8B49-081D629B6C69}"/>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2886401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E9C6-34A2-47BF-83BD-0A5864CD86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4274CB-067B-4809-B6D1-756691CBE5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8E2451B-F58B-48F8-B2E5-1F247B1B2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DBEF69-8FD9-463A-BC42-CE0C804E199C}"/>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6" name="Footer Placeholder 5">
            <a:extLst>
              <a:ext uri="{FF2B5EF4-FFF2-40B4-BE49-F238E27FC236}">
                <a16:creationId xmlns:a16="http://schemas.microsoft.com/office/drawing/2014/main" id="{E3DFAC8C-D8D0-45E9-9791-661B526AE3E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4A0EB6-A814-406D-BAEF-416577ED1CD8}"/>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1317759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A638-82B3-4CDE-A462-7AB4F4FABF4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BC080A-8B33-4D4C-95C8-13B6C4A53C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D21649-602E-4A00-BD5A-96D506097752}"/>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5D5C6A62-365B-4759-BC68-9440A655CC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764BE9-2B47-4751-8C43-0B850727ADD6}"/>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2698860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CCC280-0E93-4549-84CE-445269FFC9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DE9760-B3FB-494E-B6BA-FACB0AF7AF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56EEFD-6B91-46AB-ACAB-3187B9FCF7BF}"/>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53C7C4DE-4725-4433-B68F-F905059827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5D409D-12DF-4518-B87A-CA1A24E28234}"/>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302006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University of Derby Logo">
            <a:extLst>
              <a:ext uri="{FF2B5EF4-FFF2-40B4-BE49-F238E27FC236}">
                <a16:creationId xmlns:a16="http://schemas.microsoft.com/office/drawing/2014/main" id="{49F110C8-00E9-4485-9DEE-9E479AE662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076" y="373818"/>
            <a:ext cx="970338" cy="983022"/>
          </a:xfrm>
          <a:prstGeom prst="rect">
            <a:avLst/>
          </a:prstGeom>
        </p:spPr>
      </p:pic>
    </p:spTree>
    <p:extLst>
      <p:ext uri="{BB962C8B-B14F-4D97-AF65-F5344CB8AC3E}">
        <p14:creationId xmlns:p14="http://schemas.microsoft.com/office/powerpoint/2010/main" val="60908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Option 1">
    <p:spTree>
      <p:nvGrpSpPr>
        <p:cNvPr id="1" name=""/>
        <p:cNvGrpSpPr/>
        <p:nvPr/>
      </p:nvGrpSpPr>
      <p:grpSpPr>
        <a:xfrm>
          <a:off x="0" y="0"/>
          <a:ext cx="0" cy="0"/>
          <a:chOff x="0" y="0"/>
          <a:chExt cx="0" cy="0"/>
        </a:xfrm>
      </p:grpSpPr>
      <p:pic>
        <p:nvPicPr>
          <p:cNvPr id="7" name="Picture 6" descr="University of Derby Logo">
            <a:extLst>
              <a:ext uri="{FF2B5EF4-FFF2-40B4-BE49-F238E27FC236}">
                <a16:creationId xmlns:a16="http://schemas.microsoft.com/office/drawing/2014/main" id="{56D74247-88E8-486E-9FA8-3C25A135B1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041" y="373818"/>
            <a:ext cx="976408" cy="989171"/>
          </a:xfrm>
          <a:prstGeom prst="rect">
            <a:avLst/>
          </a:prstGeom>
        </p:spPr>
      </p:pic>
    </p:spTree>
    <p:extLst>
      <p:ext uri="{BB962C8B-B14F-4D97-AF65-F5344CB8AC3E}">
        <p14:creationId xmlns:p14="http://schemas.microsoft.com/office/powerpoint/2010/main" val="4093009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Title Slide O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117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E040-0DC2-4A8E-A3C2-482F49462B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984AFF-2F38-4671-B939-0BE137EB01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B433FB0-5732-45CA-A860-FD881A5D45E0}"/>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BEB4BCFB-CEE6-4DFA-A63D-ED230DD566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9EF45-EDA0-4E63-8E49-550054BD1811}"/>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27730041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97AB-A98E-4F74-A0BB-F6CAFF22C06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B2E01AD-9A49-441A-BABC-BCE1C8B1D2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CC8E7C-B8AF-4757-ABD3-D95882CCEBD0}"/>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92F8814C-3898-4935-B7D8-4090A1193C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81894-E4D8-4451-BEE9-A2DC4EEE46B7}"/>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3235783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95A1-6B1F-4D3F-98C5-F9CF6F91D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55D1670-CCC7-4023-B0CD-F88796AC15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FF863-BAB5-4FD4-B420-87D130E9047F}"/>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D78711A2-0ECC-4073-A902-007583B70A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881217-0B78-4C8D-AEC6-B13E9D842786}"/>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3628450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37250-1DF1-486B-B5CE-2A530EC78BA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554472-752B-4E4E-BBA8-A4CFC2EAB3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977A746-0F6D-49E8-9D1E-2E4B578FF5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1E4B398-5C2D-4795-B5B2-E283F57DB2E8}"/>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6" name="Footer Placeholder 5">
            <a:extLst>
              <a:ext uri="{FF2B5EF4-FFF2-40B4-BE49-F238E27FC236}">
                <a16:creationId xmlns:a16="http://schemas.microsoft.com/office/drawing/2014/main" id="{0C0A7BAA-8664-4027-8ACD-9483F7D67B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30C4AE-9771-4883-9BB7-A00DD640410F}"/>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2170141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AE8B-CCF9-461C-AEA5-1B747B7ADC7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0400A94-53CF-4338-B111-6565FC14D9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7BCDF4-98D2-4DFE-8024-CA907CB721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5F5136D-74E5-4760-8592-4D7FF1220A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AEBCCB-706A-4B40-B490-8B3CFA2550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337FBC7-CBD0-487A-B69A-8B273E510961}"/>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8" name="Footer Placeholder 7">
            <a:extLst>
              <a:ext uri="{FF2B5EF4-FFF2-40B4-BE49-F238E27FC236}">
                <a16:creationId xmlns:a16="http://schemas.microsoft.com/office/drawing/2014/main" id="{DFBE890A-60D3-4B9F-8430-0D04946218A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148DEE3-DE38-4D52-A99F-45AA2F3AB7D5}"/>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3099070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0E60-C4AC-4DB7-BA84-50575BD2A5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B57BA03-31A4-4D61-A63B-051AE1264389}"/>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4" name="Footer Placeholder 3">
            <a:extLst>
              <a:ext uri="{FF2B5EF4-FFF2-40B4-BE49-F238E27FC236}">
                <a16:creationId xmlns:a16="http://schemas.microsoft.com/office/drawing/2014/main" id="{1D635DD1-0100-45EF-862B-24EB7A92833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BDA049-151F-44CC-8A37-0ABB4041A09E}"/>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153927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83E00A-32F2-4006-B664-E13721BA49A3}"/>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3" name="Footer Placeholder 2">
            <a:extLst>
              <a:ext uri="{FF2B5EF4-FFF2-40B4-BE49-F238E27FC236}">
                <a16:creationId xmlns:a16="http://schemas.microsoft.com/office/drawing/2014/main" id="{353211F8-4E93-4528-82F9-4350D5D2485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62851E6-D306-4289-AEF6-D9C419B65689}"/>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17246451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201CF-0534-49B7-9803-54CC95268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09363C6-CA79-4062-8485-A2225A68A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996FC2-646D-4CE4-B934-F66A10753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D2BDD-37F8-435B-8536-CEF2537601E4}"/>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6" name="Footer Placeholder 5">
            <a:extLst>
              <a:ext uri="{FF2B5EF4-FFF2-40B4-BE49-F238E27FC236}">
                <a16:creationId xmlns:a16="http://schemas.microsoft.com/office/drawing/2014/main" id="{AC25D4AA-96AA-4227-A494-2073670562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F72D96-C982-4D79-8B49-081D629B6C69}"/>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332273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University of Derby Logo">
            <a:extLst>
              <a:ext uri="{FF2B5EF4-FFF2-40B4-BE49-F238E27FC236}">
                <a16:creationId xmlns:a16="http://schemas.microsoft.com/office/drawing/2014/main" id="{444FD617-6C2D-4513-9458-B423D236DB9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076" y="373818"/>
            <a:ext cx="970338" cy="983022"/>
          </a:xfrm>
          <a:prstGeom prst="rect">
            <a:avLst/>
          </a:prstGeom>
        </p:spPr>
      </p:pic>
    </p:spTree>
    <p:extLst>
      <p:ext uri="{BB962C8B-B14F-4D97-AF65-F5344CB8AC3E}">
        <p14:creationId xmlns:p14="http://schemas.microsoft.com/office/powerpoint/2010/main" val="29662666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E9C6-34A2-47BF-83BD-0A5864CD86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4274CB-067B-4809-B6D1-756691CBE5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8E2451B-F58B-48F8-B2E5-1F247B1B2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DBEF69-8FD9-463A-BC42-CE0C804E199C}"/>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6" name="Footer Placeholder 5">
            <a:extLst>
              <a:ext uri="{FF2B5EF4-FFF2-40B4-BE49-F238E27FC236}">
                <a16:creationId xmlns:a16="http://schemas.microsoft.com/office/drawing/2014/main" id="{E3DFAC8C-D8D0-45E9-9791-661B526AE3E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4A0EB6-A814-406D-BAEF-416577ED1CD8}"/>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566636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A638-82B3-4CDE-A462-7AB4F4FABF4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BC080A-8B33-4D4C-95C8-13B6C4A53C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D21649-602E-4A00-BD5A-96D506097752}"/>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5D5C6A62-365B-4759-BC68-9440A655CC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764BE9-2B47-4751-8C43-0B850727ADD6}"/>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25782462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CCC280-0E93-4549-84CE-445269FFC9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DE9760-B3FB-494E-B6BA-FACB0AF7AF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56EEFD-6B91-46AB-ACAB-3187B9FCF7BF}"/>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53C7C4DE-4725-4433-B68F-F905059827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5D409D-12DF-4518-B87A-CA1A24E28234}"/>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328244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University of Derby Logo">
            <a:extLst>
              <a:ext uri="{FF2B5EF4-FFF2-40B4-BE49-F238E27FC236}">
                <a16:creationId xmlns:a16="http://schemas.microsoft.com/office/drawing/2014/main" id="{298B09FA-9037-457E-ABF5-4606C5BB6C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041" y="373818"/>
            <a:ext cx="976408" cy="989171"/>
          </a:xfrm>
          <a:prstGeom prst="rect">
            <a:avLst/>
          </a:prstGeom>
        </p:spPr>
      </p:pic>
    </p:spTree>
    <p:extLst>
      <p:ext uri="{BB962C8B-B14F-4D97-AF65-F5344CB8AC3E}">
        <p14:creationId xmlns:p14="http://schemas.microsoft.com/office/powerpoint/2010/main" val="4244130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31BC6-EBE9-7C40-8DF3-ADD0BBB8D7AF}"/>
              </a:ext>
            </a:extLst>
          </p:cNvPr>
          <p:cNvSpPr>
            <a:spLocks noGrp="1"/>
          </p:cNvSpPr>
          <p:nvPr>
            <p:ph type="title" hasCustomPrompt="1"/>
          </p:nvPr>
        </p:nvSpPr>
        <p:spPr>
          <a:xfrm>
            <a:off x="2269314" y="373770"/>
            <a:ext cx="9078136" cy="493909"/>
          </a:xfrm>
          <a:prstGeom prst="rect">
            <a:avLst/>
          </a:prstGeom>
        </p:spPr>
        <p:txBody>
          <a:bodyPr anchor="t"/>
          <a:lstStyle>
            <a:lvl1pPr algn="l">
              <a:defRPr sz="3200" b="1" i="0">
                <a:latin typeface="Cambria" panose="02040503050406030204" pitchFamily="18" charset="0"/>
                <a:ea typeface="Cambria" panose="02040503050406030204" pitchFamily="18" charset="0"/>
                <a:cs typeface="Arial" panose="020B0604020202020204" pitchFamily="34" charset="0"/>
              </a:defRPr>
            </a:lvl1pPr>
          </a:lstStyle>
          <a:p>
            <a:r>
              <a:rPr lang="en-US" dirty="0"/>
              <a:t>Title Arial 32pt</a:t>
            </a:r>
          </a:p>
        </p:txBody>
      </p:sp>
      <p:sp>
        <p:nvSpPr>
          <p:cNvPr id="3" name="Text Placeholder 2">
            <a:extLst>
              <a:ext uri="{FF2B5EF4-FFF2-40B4-BE49-F238E27FC236}">
                <a16:creationId xmlns:a16="http://schemas.microsoft.com/office/drawing/2014/main" id="{A31ED869-0B77-A24D-B0EF-98935AA253BC}"/>
              </a:ext>
            </a:extLst>
          </p:cNvPr>
          <p:cNvSpPr>
            <a:spLocks noGrp="1"/>
          </p:cNvSpPr>
          <p:nvPr>
            <p:ph type="body" idx="1" hasCustomPrompt="1"/>
          </p:nvPr>
        </p:nvSpPr>
        <p:spPr>
          <a:xfrm>
            <a:off x="2269314" y="1428333"/>
            <a:ext cx="9078136" cy="4661317"/>
          </a:xfrm>
          <a:prstGeom prst="rect">
            <a:avLst/>
          </a:prstGeom>
        </p:spPr>
        <p:txBody>
          <a:bodyPr/>
          <a:lstStyle>
            <a:lvl1pPr marL="0" indent="0">
              <a:buNone/>
              <a:defRPr sz="1600">
                <a:solidFill>
                  <a:schemeClr val="tx1">
                    <a:tint val="75000"/>
                  </a:schemeClr>
                </a:solidFill>
                <a:latin typeface="Calibri" panose="020F050202020403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Body Copy Arial 16pt</a:t>
            </a:r>
          </a:p>
        </p:txBody>
      </p:sp>
      <p:pic>
        <p:nvPicPr>
          <p:cNvPr id="7" name="Picture 6">
            <a:extLst>
              <a:ext uri="{FF2B5EF4-FFF2-40B4-BE49-F238E27FC236}">
                <a16:creationId xmlns:a16="http://schemas.microsoft.com/office/drawing/2014/main" id="{45A86DEB-DB85-A34A-BADA-0D640BBCD362}"/>
              </a:ext>
            </a:extLst>
          </p:cNvPr>
          <p:cNvPicPr>
            <a:picLocks noChangeAspect="1"/>
          </p:cNvPicPr>
          <p:nvPr userDrawn="1"/>
        </p:nvPicPr>
        <p:blipFill>
          <a:blip r:embed="rId3"/>
          <a:stretch>
            <a:fillRect/>
          </a:stretch>
        </p:blipFill>
        <p:spPr>
          <a:xfrm>
            <a:off x="615660" y="4925112"/>
            <a:ext cx="998046" cy="619477"/>
          </a:xfrm>
          <a:prstGeom prst="rect">
            <a:avLst/>
          </a:prstGeom>
        </p:spPr>
      </p:pic>
      <p:sp>
        <p:nvSpPr>
          <p:cNvPr id="5" name="TextBox 4">
            <a:extLst>
              <a:ext uri="{FF2B5EF4-FFF2-40B4-BE49-F238E27FC236}">
                <a16:creationId xmlns:a16="http://schemas.microsoft.com/office/drawing/2014/main" id="{0B8BFD1D-60BC-4F1B-BB55-A5C4C37EBCAE}"/>
              </a:ext>
            </a:extLst>
          </p:cNvPr>
          <p:cNvSpPr txBox="1"/>
          <p:nvPr userDrawn="1"/>
        </p:nvSpPr>
        <p:spPr>
          <a:xfrm>
            <a:off x="46317" y="6448340"/>
            <a:ext cx="569343" cy="369332"/>
          </a:xfrm>
          <a:prstGeom prst="rect">
            <a:avLst/>
          </a:prstGeom>
          <a:noFill/>
        </p:spPr>
        <p:txBody>
          <a:bodyPr wrap="square" rtlCol="0">
            <a:spAutoFit/>
          </a:bodyPr>
          <a:lstStyle/>
          <a:p>
            <a:fld id="{DB28AC8D-FE73-4EA1-8704-4E9B0FB2715B}" type="slidenum">
              <a:rPr lang="en-GB" smtClean="0"/>
              <a:t>‹#›</a:t>
            </a:fld>
            <a:endParaRPr lang="en-GB" dirty="0"/>
          </a:p>
        </p:txBody>
      </p:sp>
    </p:spTree>
    <p:extLst>
      <p:ext uri="{BB962C8B-B14F-4D97-AF65-F5344CB8AC3E}">
        <p14:creationId xmlns:p14="http://schemas.microsoft.com/office/powerpoint/2010/main" val="3380147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135D-D60C-5E43-A2E0-33CB99A83166}"/>
              </a:ext>
            </a:extLst>
          </p:cNvPr>
          <p:cNvSpPr>
            <a:spLocks noGrp="1"/>
          </p:cNvSpPr>
          <p:nvPr>
            <p:ph type="title" hasCustomPrompt="1"/>
          </p:nvPr>
        </p:nvSpPr>
        <p:spPr>
          <a:xfrm>
            <a:off x="2413190" y="365126"/>
            <a:ext cx="8940609" cy="595996"/>
          </a:xfrm>
          <a:prstGeom prst="rect">
            <a:avLst/>
          </a:prstGeom>
        </p:spPr>
        <p:txBody>
          <a:bodyPr/>
          <a:lstStyle>
            <a:lvl1pPr>
              <a:defRPr sz="3200" b="1" i="0">
                <a:latin typeface="Cambria" panose="02040503050406030204" pitchFamily="18" charset="0"/>
                <a:ea typeface="Cambria" panose="02040503050406030204" pitchFamily="18" charset="0"/>
                <a:cs typeface="Arial" panose="020B0604020202020204" pitchFamily="34" charset="0"/>
              </a:defRPr>
            </a:lvl1pPr>
          </a:lstStyle>
          <a:p>
            <a:r>
              <a:rPr lang="en-US" dirty="0"/>
              <a:t>Title Arial 32pt</a:t>
            </a:r>
          </a:p>
        </p:txBody>
      </p:sp>
      <p:sp>
        <p:nvSpPr>
          <p:cNvPr id="3" name="Content Placeholder 2">
            <a:extLst>
              <a:ext uri="{FF2B5EF4-FFF2-40B4-BE49-F238E27FC236}">
                <a16:creationId xmlns:a16="http://schemas.microsoft.com/office/drawing/2014/main" id="{EC9E60C7-65E9-2D4E-8F6F-2124696CD5C9}"/>
              </a:ext>
            </a:extLst>
          </p:cNvPr>
          <p:cNvSpPr>
            <a:spLocks noGrp="1"/>
          </p:cNvSpPr>
          <p:nvPr>
            <p:ph idx="1" hasCustomPrompt="1"/>
          </p:nvPr>
        </p:nvSpPr>
        <p:spPr>
          <a:xfrm>
            <a:off x="2413190" y="1414984"/>
            <a:ext cx="8940610" cy="4761979"/>
          </a:xfrm>
          <a:prstGeom prst="rect">
            <a:avLst/>
          </a:prstGeom>
        </p:spPr>
        <p:txBody>
          <a:bodyPr/>
          <a:lstStyle>
            <a:lvl1pPr marL="0" indent="0">
              <a:buNone/>
              <a:defRPr sz="1600" b="0" i="0">
                <a:latin typeface="+mn-lt"/>
                <a:cs typeface="Calibri" panose="020F0502020204030204" pitchFamily="34" charset="0"/>
              </a:defRPr>
            </a:lvl1pPr>
            <a:lvl2pPr>
              <a:defRPr sz="1600" b="0" i="0">
                <a:latin typeface="+mn-lt"/>
                <a:cs typeface="Arial" panose="020B0604020202020204" pitchFamily="34" charset="0"/>
              </a:defRPr>
            </a:lvl2pPr>
            <a:lvl3pPr>
              <a:defRPr sz="1400" b="0" i="0">
                <a:latin typeface="+mn-lt"/>
                <a:cs typeface="Arial" panose="020B0604020202020204" pitchFamily="34" charset="0"/>
              </a:defRPr>
            </a:lvl3pPr>
            <a:lvl4pPr>
              <a:defRPr sz="1400" b="0" i="0">
                <a:latin typeface="+mn-lt"/>
                <a:cs typeface="Arial" panose="020B0604020202020204" pitchFamily="34" charset="0"/>
              </a:defRPr>
            </a:lvl4pPr>
            <a:lvl5pPr>
              <a:defRPr sz="1600" b="0" i="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Body Copy Arial 16pt</a:t>
            </a:r>
          </a:p>
          <a:p>
            <a:pPr marL="9144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Level 2</a:t>
            </a:r>
          </a:p>
          <a:p>
            <a:pPr marL="1371600" marR="0" lvl="2"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Level 3</a:t>
            </a:r>
          </a:p>
          <a:p>
            <a:pPr marL="1828800" marR="0" lvl="3"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Level 4</a:t>
            </a:r>
          </a:p>
        </p:txBody>
      </p:sp>
      <p:sp>
        <p:nvSpPr>
          <p:cNvPr id="5" name="TextBox 4">
            <a:extLst>
              <a:ext uri="{FF2B5EF4-FFF2-40B4-BE49-F238E27FC236}">
                <a16:creationId xmlns:a16="http://schemas.microsoft.com/office/drawing/2014/main" id="{D2AC86B0-D8AF-4458-914A-A30EDD5363FB}"/>
              </a:ext>
            </a:extLst>
          </p:cNvPr>
          <p:cNvSpPr txBox="1"/>
          <p:nvPr userDrawn="1"/>
        </p:nvSpPr>
        <p:spPr>
          <a:xfrm>
            <a:off x="46317" y="6448340"/>
            <a:ext cx="569343" cy="369332"/>
          </a:xfrm>
          <a:prstGeom prst="rect">
            <a:avLst/>
          </a:prstGeom>
          <a:noFill/>
        </p:spPr>
        <p:txBody>
          <a:bodyPr wrap="square" rtlCol="0">
            <a:spAutoFit/>
          </a:bodyPr>
          <a:lstStyle/>
          <a:p>
            <a:fld id="{DB28AC8D-FE73-4EA1-8704-4E9B0FB2715B}" type="slidenum">
              <a:rPr lang="en-GB" smtClean="0"/>
              <a:t>‹#›</a:t>
            </a:fld>
            <a:endParaRPr lang="en-GB" dirty="0"/>
          </a:p>
        </p:txBody>
      </p:sp>
    </p:spTree>
    <p:extLst>
      <p:ext uri="{BB962C8B-B14F-4D97-AF65-F5344CB8AC3E}">
        <p14:creationId xmlns:p14="http://schemas.microsoft.com/office/powerpoint/2010/main" val="344866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fault Inner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638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Title Slide O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32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E040-0DC2-4A8E-A3C2-482F49462B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984AFF-2F38-4671-B939-0BE137EB01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B433FB0-5732-45CA-A860-FD881A5D45E0}"/>
              </a:ext>
            </a:extLst>
          </p:cNvPr>
          <p:cNvSpPr>
            <a:spLocks noGrp="1"/>
          </p:cNvSpPr>
          <p:nvPr>
            <p:ph type="dt" sz="half" idx="10"/>
          </p:nvPr>
        </p:nvSpPr>
        <p:spPr/>
        <p:txBody>
          <a:body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BEB4BCFB-CEE6-4DFA-A63D-ED230DD566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9EF45-EDA0-4E63-8E49-550054BD1811}"/>
              </a:ext>
            </a:extLst>
          </p:cNvPr>
          <p:cNvSpPr>
            <a:spLocks noGrp="1"/>
          </p:cNvSpPr>
          <p:nvPr>
            <p:ph type="sldNum" sz="quarter" idx="12"/>
          </p:nvPr>
        </p:nvSpPr>
        <p:spPr/>
        <p:txBody>
          <a:bodyPr/>
          <a:lstStyle/>
          <a:p>
            <a:fld id="{B10B122B-D4C2-46E3-A46A-2BC51FD1EA19}" type="slidenum">
              <a:rPr lang="en-GB" smtClean="0"/>
              <a:t>‹#›</a:t>
            </a:fld>
            <a:endParaRPr lang="en-GB"/>
          </a:p>
        </p:txBody>
      </p:sp>
    </p:spTree>
    <p:extLst>
      <p:ext uri="{BB962C8B-B14F-4D97-AF65-F5344CB8AC3E}">
        <p14:creationId xmlns:p14="http://schemas.microsoft.com/office/powerpoint/2010/main" val="861955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theme" Target="../theme/theme2.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4.pn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4.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026513-00F0-497C-A8E4-4A16673B33C6}"/>
              </a:ext>
            </a:extLst>
          </p:cNvPr>
          <p:cNvSpPr txBox="1"/>
          <p:nvPr userDrawn="1"/>
        </p:nvSpPr>
        <p:spPr>
          <a:xfrm>
            <a:off x="10713314" y="6266587"/>
            <a:ext cx="1198034" cy="307777"/>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derby</a:t>
            </a:r>
            <a:r>
              <a:rPr lang="en-GB" sz="1400" dirty="0">
                <a:solidFill>
                  <a:schemeClr val="bg1"/>
                </a:solidFill>
                <a:latin typeface="Arial" panose="020B0604020202020204" pitchFamily="34" charset="0"/>
                <a:cs typeface="Arial" panose="020B0604020202020204" pitchFamily="34" charset="0"/>
              </a:rPr>
              <a:t>.ac.uk</a:t>
            </a:r>
          </a:p>
        </p:txBody>
      </p:sp>
      <p:pic>
        <p:nvPicPr>
          <p:cNvPr id="12" name="Picture 11" descr="University of Derby Logo">
            <a:extLst>
              <a:ext uri="{FF2B5EF4-FFF2-40B4-BE49-F238E27FC236}">
                <a16:creationId xmlns:a16="http://schemas.microsoft.com/office/drawing/2014/main" id="{CBF90EDD-5451-46EF-9F62-35CB0625CDF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68041" y="373818"/>
            <a:ext cx="976408" cy="989171"/>
          </a:xfrm>
          <a:prstGeom prst="rect">
            <a:avLst/>
          </a:prstGeom>
        </p:spPr>
      </p:pic>
      <p:sp>
        <p:nvSpPr>
          <p:cNvPr id="2" name="MSIPCMContentMarking" descr="{&quot;HashCode&quot;:269818377,&quot;Placement&quot;:&quot;Footer&quot;}">
            <a:extLst>
              <a:ext uri="{FF2B5EF4-FFF2-40B4-BE49-F238E27FC236}">
                <a16:creationId xmlns:a16="http://schemas.microsoft.com/office/drawing/2014/main" id="{3E2693C6-8D03-44B9-8056-268D42209259}"/>
              </a:ext>
            </a:extLst>
          </p:cNvPr>
          <p:cNvSpPr txBox="1"/>
          <p:nvPr userDrawn="1"/>
        </p:nvSpPr>
        <p:spPr>
          <a:xfrm>
            <a:off x="0" y="6561475"/>
            <a:ext cx="1522472" cy="296525"/>
          </a:xfrm>
          <a:prstGeom prst="rect">
            <a:avLst/>
          </a:prstGeom>
          <a:noFill/>
        </p:spPr>
        <p:txBody>
          <a:bodyPr vert="horz" wrap="square" lIns="0" tIns="0" rIns="0" bIns="0" rtlCol="0" anchor="ctr" anchorCtr="1">
            <a:spAutoFit/>
          </a:bodyPr>
          <a:lstStyle/>
          <a:p>
            <a:pPr algn="l">
              <a:spcBef>
                <a:spcPts val="0"/>
              </a:spcBef>
              <a:spcAft>
                <a:spcPts val="0"/>
              </a:spcAft>
            </a:pPr>
            <a:r>
              <a:rPr lang="en-GB" sz="12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905055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9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E1A538-DB2A-4A51-BE42-F32633149C5E}"/>
              </a:ext>
            </a:extLst>
          </p:cNvPr>
          <p:cNvSpPr txBox="1"/>
          <p:nvPr userDrawn="1"/>
        </p:nvSpPr>
        <p:spPr>
          <a:xfrm>
            <a:off x="10713314" y="6266587"/>
            <a:ext cx="1198034" cy="307777"/>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derby</a:t>
            </a:r>
            <a:r>
              <a:rPr lang="en-GB" sz="1400" dirty="0">
                <a:solidFill>
                  <a:schemeClr val="bg1"/>
                </a:solidFill>
                <a:latin typeface="Arial" panose="020B0604020202020204" pitchFamily="34" charset="0"/>
                <a:cs typeface="Arial" panose="020B0604020202020204" pitchFamily="34" charset="0"/>
              </a:rPr>
              <a:t>.ac.uk</a:t>
            </a:r>
          </a:p>
        </p:txBody>
      </p:sp>
      <p:pic>
        <p:nvPicPr>
          <p:cNvPr id="9" name="Picture 8" descr="University of Derby Logo">
            <a:extLst>
              <a:ext uri="{FF2B5EF4-FFF2-40B4-BE49-F238E27FC236}">
                <a16:creationId xmlns:a16="http://schemas.microsoft.com/office/drawing/2014/main" id="{1ED7BD53-FEB5-4B7E-A03C-B2E105D4E3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8041" y="373818"/>
            <a:ext cx="976408" cy="989171"/>
          </a:xfrm>
          <a:prstGeom prst="rect">
            <a:avLst/>
          </a:prstGeom>
        </p:spPr>
      </p:pic>
      <p:pic>
        <p:nvPicPr>
          <p:cNvPr id="10" name="Picture 9" descr="University of Derby Social Media Icons - Instagram, Facebook and Twitter.">
            <a:extLst>
              <a:ext uri="{FF2B5EF4-FFF2-40B4-BE49-F238E27FC236}">
                <a16:creationId xmlns:a16="http://schemas.microsoft.com/office/drawing/2014/main" id="{23918B86-6EAC-48BC-934C-E30B4D7295A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40010" y="776986"/>
            <a:ext cx="1063361" cy="267204"/>
          </a:xfrm>
          <a:prstGeom prst="rect">
            <a:avLst/>
          </a:prstGeom>
        </p:spPr>
      </p:pic>
      <p:sp>
        <p:nvSpPr>
          <p:cNvPr id="2" name="MSIPCMContentMarking" descr="{&quot;HashCode&quot;:269818377,&quot;Placement&quot;:&quot;Footer&quot;}">
            <a:extLst>
              <a:ext uri="{FF2B5EF4-FFF2-40B4-BE49-F238E27FC236}">
                <a16:creationId xmlns:a16="http://schemas.microsoft.com/office/drawing/2014/main" id="{9A7BFB9E-C828-4A20-BAC9-B5EED55F60F6}"/>
              </a:ext>
            </a:extLst>
          </p:cNvPr>
          <p:cNvSpPr txBox="1"/>
          <p:nvPr userDrawn="1"/>
        </p:nvSpPr>
        <p:spPr>
          <a:xfrm>
            <a:off x="0" y="6561475"/>
            <a:ext cx="1522472" cy="296525"/>
          </a:xfrm>
          <a:prstGeom prst="rect">
            <a:avLst/>
          </a:prstGeom>
          <a:noFill/>
        </p:spPr>
        <p:txBody>
          <a:bodyPr vert="horz" wrap="square" lIns="0" tIns="0" rIns="0" bIns="0" rtlCol="0" anchor="ctr" anchorCtr="1">
            <a:spAutoFit/>
          </a:bodyPr>
          <a:lstStyle/>
          <a:p>
            <a:pPr algn="l">
              <a:spcBef>
                <a:spcPts val="0"/>
              </a:spcBef>
              <a:spcAft>
                <a:spcPts val="0"/>
              </a:spcAft>
            </a:pPr>
            <a:r>
              <a:rPr lang="en-GB" sz="12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3245259370"/>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DF4F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CAD6EB-31EC-483C-BFAB-383AC17D43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F1E815B7-6522-4A62-998C-2CE9E2A0EF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3442536-DF38-40D4-B79B-DD9F5510D2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08EEA915-8794-4F07-B8ED-5AAD8021D8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973474D-B79A-4379-A2B4-E81DBA8A2BCA}"/>
              </a:ext>
            </a:extLst>
          </p:cNvPr>
          <p:cNvSpPr>
            <a:spLocks noGrp="1"/>
          </p:cNvSpPr>
          <p:nvPr>
            <p:ph type="sldNum" sz="quarter" idx="4"/>
          </p:nvPr>
        </p:nvSpPr>
        <p:spPr>
          <a:xfrm>
            <a:off x="8610600" y="6356350"/>
            <a:ext cx="20002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B122B-D4C2-46E3-A46A-2BC51FD1EA19}" type="slidenum">
              <a:rPr lang="en-GB" smtClean="0"/>
              <a:t>‹#›</a:t>
            </a:fld>
            <a:endParaRPr lang="en-GB" dirty="0"/>
          </a:p>
        </p:txBody>
      </p:sp>
      <p:cxnSp>
        <p:nvCxnSpPr>
          <p:cNvPr id="7" name="Straight Connector 6">
            <a:extLst>
              <a:ext uri="{FF2B5EF4-FFF2-40B4-BE49-F238E27FC236}">
                <a16:creationId xmlns:a16="http://schemas.microsoft.com/office/drawing/2014/main" id="{8041CE37-1CF8-4A5E-BB87-1A0985C87FEF}"/>
              </a:ext>
            </a:extLst>
          </p:cNvPr>
          <p:cNvCxnSpPr>
            <a:cxnSpLocks/>
          </p:cNvCxnSpPr>
          <p:nvPr userDrawn="1"/>
        </p:nvCxnSpPr>
        <p:spPr>
          <a:xfrm flipH="1">
            <a:off x="224413" y="6064371"/>
            <a:ext cx="11716378" cy="0"/>
          </a:xfrm>
          <a:prstGeom prst="line">
            <a:avLst/>
          </a:prstGeom>
          <a:ln w="25400">
            <a:solidFill>
              <a:srgbClr val="9DA0A1"/>
            </a:solidFill>
          </a:ln>
        </p:spPr>
        <p:style>
          <a:lnRef idx="1">
            <a:schemeClr val="accent1"/>
          </a:lnRef>
          <a:fillRef idx="0">
            <a:schemeClr val="accent1"/>
          </a:fillRef>
          <a:effectRef idx="0">
            <a:schemeClr val="accent1"/>
          </a:effectRef>
          <a:fontRef idx="minor">
            <a:schemeClr val="tx1"/>
          </a:fontRef>
        </p:style>
      </p:cxnSp>
      <p:pic>
        <p:nvPicPr>
          <p:cNvPr id="8" name="Picture 7" descr="A black and white logo&#10;&#10;Description automatically generated with medium confidence">
            <a:extLst>
              <a:ext uri="{FF2B5EF4-FFF2-40B4-BE49-F238E27FC236}">
                <a16:creationId xmlns:a16="http://schemas.microsoft.com/office/drawing/2014/main" id="{8305CAF2-3FCA-444F-88AB-CB798078246D}"/>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485843" y="226334"/>
            <a:ext cx="481744" cy="488041"/>
          </a:xfrm>
          <a:prstGeom prst="rect">
            <a:avLst/>
          </a:prstGeom>
        </p:spPr>
      </p:pic>
      <p:sp>
        <p:nvSpPr>
          <p:cNvPr id="9" name="TextBox 8">
            <a:extLst>
              <a:ext uri="{FF2B5EF4-FFF2-40B4-BE49-F238E27FC236}">
                <a16:creationId xmlns:a16="http://schemas.microsoft.com/office/drawing/2014/main" id="{09733544-A721-4A22-8AD1-804BC18B0E0B}"/>
              </a:ext>
            </a:extLst>
          </p:cNvPr>
          <p:cNvSpPr txBox="1"/>
          <p:nvPr userDrawn="1"/>
        </p:nvSpPr>
        <p:spPr>
          <a:xfrm>
            <a:off x="10713314" y="6266587"/>
            <a:ext cx="1198034" cy="307777"/>
          </a:xfrm>
          <a:prstGeom prst="rect">
            <a:avLst/>
          </a:prstGeom>
          <a:noFill/>
        </p:spPr>
        <p:txBody>
          <a:bodyPr wrap="square" rtlCol="0">
            <a:spAutoFit/>
          </a:bodyPr>
          <a:lstStyle/>
          <a:p>
            <a:r>
              <a:rPr lang="en-GB" sz="1400" b="1" dirty="0">
                <a:solidFill>
                  <a:schemeClr val="tx1"/>
                </a:solidFill>
                <a:latin typeface="Arial" panose="020B0604020202020204" pitchFamily="34" charset="0"/>
                <a:cs typeface="Arial" panose="020B0604020202020204" pitchFamily="34" charset="0"/>
              </a:rPr>
              <a:t>derby</a:t>
            </a:r>
            <a:r>
              <a:rPr lang="en-GB" sz="1400" dirty="0">
                <a:solidFill>
                  <a:schemeClr val="tx1"/>
                </a:solidFill>
                <a:latin typeface="Arial" panose="020B0604020202020204" pitchFamily="34" charset="0"/>
                <a:cs typeface="Arial" panose="020B0604020202020204" pitchFamily="34" charset="0"/>
              </a:rPr>
              <a:t>.ac.uk</a:t>
            </a:r>
          </a:p>
        </p:txBody>
      </p:sp>
      <p:sp>
        <p:nvSpPr>
          <p:cNvPr id="10" name="MSIPCMContentMarking" descr="{&quot;HashCode&quot;:269818377,&quot;Placement&quot;:&quot;Footer&quot;}">
            <a:extLst>
              <a:ext uri="{FF2B5EF4-FFF2-40B4-BE49-F238E27FC236}">
                <a16:creationId xmlns:a16="http://schemas.microsoft.com/office/drawing/2014/main" id="{EC71CE2F-82D6-48E9-91D8-56B335D6FF3B}"/>
              </a:ext>
            </a:extLst>
          </p:cNvPr>
          <p:cNvSpPr txBox="1"/>
          <p:nvPr userDrawn="1"/>
        </p:nvSpPr>
        <p:spPr>
          <a:xfrm>
            <a:off x="0" y="6561475"/>
            <a:ext cx="1522472" cy="296525"/>
          </a:xfrm>
          <a:prstGeom prst="rect">
            <a:avLst/>
          </a:prstGeom>
          <a:noFill/>
        </p:spPr>
        <p:txBody>
          <a:bodyPr vert="horz" wrap="square" lIns="0" tIns="0" rIns="0" bIns="0" rtlCol="0" anchor="ctr" anchorCtr="1">
            <a:spAutoFit/>
          </a:bodyPr>
          <a:lstStyle/>
          <a:p>
            <a:pPr algn="l">
              <a:spcBef>
                <a:spcPts val="0"/>
              </a:spcBef>
              <a:spcAft>
                <a:spcPts val="0"/>
              </a:spcAft>
            </a:pPr>
            <a:r>
              <a:rPr lang="en-GB" sz="12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421750899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CAD6EB-31EC-483C-BFAB-383AC17D43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E815B7-6522-4A62-998C-2CE9E2A0EF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3442536-DF38-40D4-B79B-DD9F5510D2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28463F-A208-485A-B07C-DC62BBA09B46}" type="datetimeFigureOut">
              <a:rPr lang="en-GB" smtClean="0"/>
              <a:t>06/10/2024</a:t>
            </a:fld>
            <a:endParaRPr lang="en-GB"/>
          </a:p>
        </p:txBody>
      </p:sp>
      <p:sp>
        <p:nvSpPr>
          <p:cNvPr id="5" name="Footer Placeholder 4">
            <a:extLst>
              <a:ext uri="{FF2B5EF4-FFF2-40B4-BE49-F238E27FC236}">
                <a16:creationId xmlns:a16="http://schemas.microsoft.com/office/drawing/2014/main" id="{08EEA915-8794-4F07-B8ED-5AAD8021D8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973474D-B79A-4379-A2B4-E81DBA8A2BCA}"/>
              </a:ext>
            </a:extLst>
          </p:cNvPr>
          <p:cNvSpPr>
            <a:spLocks noGrp="1"/>
          </p:cNvSpPr>
          <p:nvPr>
            <p:ph type="sldNum" sz="quarter" idx="4"/>
          </p:nvPr>
        </p:nvSpPr>
        <p:spPr>
          <a:xfrm>
            <a:off x="8610600" y="6356350"/>
            <a:ext cx="20002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B122B-D4C2-46E3-A46A-2BC51FD1EA19}" type="slidenum">
              <a:rPr lang="en-GB" smtClean="0"/>
              <a:t>‹#›</a:t>
            </a:fld>
            <a:endParaRPr lang="en-GB" dirty="0"/>
          </a:p>
        </p:txBody>
      </p:sp>
      <p:cxnSp>
        <p:nvCxnSpPr>
          <p:cNvPr id="7" name="Straight Connector 6">
            <a:extLst>
              <a:ext uri="{FF2B5EF4-FFF2-40B4-BE49-F238E27FC236}">
                <a16:creationId xmlns:a16="http://schemas.microsoft.com/office/drawing/2014/main" id="{8041CE37-1CF8-4A5E-BB87-1A0985C87FEF}"/>
              </a:ext>
            </a:extLst>
          </p:cNvPr>
          <p:cNvCxnSpPr>
            <a:cxnSpLocks/>
          </p:cNvCxnSpPr>
          <p:nvPr userDrawn="1"/>
        </p:nvCxnSpPr>
        <p:spPr>
          <a:xfrm flipH="1">
            <a:off x="224413" y="6064371"/>
            <a:ext cx="11716378" cy="0"/>
          </a:xfrm>
          <a:prstGeom prst="line">
            <a:avLst/>
          </a:prstGeom>
          <a:ln w="25400">
            <a:solidFill>
              <a:srgbClr val="9DA0A1"/>
            </a:solidFill>
          </a:ln>
        </p:spPr>
        <p:style>
          <a:lnRef idx="1">
            <a:schemeClr val="accent1"/>
          </a:lnRef>
          <a:fillRef idx="0">
            <a:schemeClr val="accent1"/>
          </a:fillRef>
          <a:effectRef idx="0">
            <a:schemeClr val="accent1"/>
          </a:effectRef>
          <a:fontRef idx="minor">
            <a:schemeClr val="tx1"/>
          </a:fontRef>
        </p:style>
      </p:cxnSp>
      <p:pic>
        <p:nvPicPr>
          <p:cNvPr id="8" name="Picture 7" descr="A black and white logo&#10;&#10;Description automatically generated with medium confidence">
            <a:extLst>
              <a:ext uri="{FF2B5EF4-FFF2-40B4-BE49-F238E27FC236}">
                <a16:creationId xmlns:a16="http://schemas.microsoft.com/office/drawing/2014/main" id="{8305CAF2-3FCA-444F-88AB-CB798078246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485843" y="226334"/>
            <a:ext cx="481744" cy="488041"/>
          </a:xfrm>
          <a:prstGeom prst="rect">
            <a:avLst/>
          </a:prstGeom>
        </p:spPr>
      </p:pic>
      <p:sp>
        <p:nvSpPr>
          <p:cNvPr id="9" name="TextBox 8">
            <a:extLst>
              <a:ext uri="{FF2B5EF4-FFF2-40B4-BE49-F238E27FC236}">
                <a16:creationId xmlns:a16="http://schemas.microsoft.com/office/drawing/2014/main" id="{09733544-A721-4A22-8AD1-804BC18B0E0B}"/>
              </a:ext>
            </a:extLst>
          </p:cNvPr>
          <p:cNvSpPr txBox="1"/>
          <p:nvPr userDrawn="1"/>
        </p:nvSpPr>
        <p:spPr>
          <a:xfrm>
            <a:off x="10713314" y="6266587"/>
            <a:ext cx="1198034" cy="307777"/>
          </a:xfrm>
          <a:prstGeom prst="rect">
            <a:avLst/>
          </a:prstGeom>
          <a:noFill/>
        </p:spPr>
        <p:txBody>
          <a:bodyPr wrap="square" rtlCol="0">
            <a:spAutoFit/>
          </a:bodyPr>
          <a:lstStyle/>
          <a:p>
            <a:r>
              <a:rPr lang="en-GB" sz="1400" b="1" dirty="0">
                <a:solidFill>
                  <a:schemeClr val="tx1"/>
                </a:solidFill>
                <a:latin typeface="Arial" panose="020B0604020202020204" pitchFamily="34" charset="0"/>
                <a:cs typeface="Arial" panose="020B0604020202020204" pitchFamily="34" charset="0"/>
              </a:rPr>
              <a:t>derby</a:t>
            </a:r>
            <a:r>
              <a:rPr lang="en-GB" sz="1400" dirty="0">
                <a:solidFill>
                  <a:schemeClr val="tx1"/>
                </a:solidFill>
                <a:latin typeface="Arial" panose="020B0604020202020204" pitchFamily="34" charset="0"/>
                <a:cs typeface="Arial" panose="020B0604020202020204" pitchFamily="34" charset="0"/>
              </a:rPr>
              <a:t>.ac.uk</a:t>
            </a:r>
          </a:p>
        </p:txBody>
      </p:sp>
      <p:sp>
        <p:nvSpPr>
          <p:cNvPr id="10" name="MSIPCMContentMarking" descr="{&quot;HashCode&quot;:269818377,&quot;Placement&quot;:&quot;Footer&quot;}">
            <a:extLst>
              <a:ext uri="{FF2B5EF4-FFF2-40B4-BE49-F238E27FC236}">
                <a16:creationId xmlns:a16="http://schemas.microsoft.com/office/drawing/2014/main" id="{51DDBE55-D4A2-4FB1-A557-FEDE9E393010}"/>
              </a:ext>
            </a:extLst>
          </p:cNvPr>
          <p:cNvSpPr txBox="1"/>
          <p:nvPr userDrawn="1"/>
        </p:nvSpPr>
        <p:spPr>
          <a:xfrm>
            <a:off x="0" y="6561475"/>
            <a:ext cx="1522472" cy="296525"/>
          </a:xfrm>
          <a:prstGeom prst="rect">
            <a:avLst/>
          </a:prstGeom>
          <a:noFill/>
        </p:spPr>
        <p:txBody>
          <a:bodyPr vert="horz" wrap="square" lIns="0" tIns="0" rIns="0" bIns="0" rtlCol="0" anchor="ctr" anchorCtr="1">
            <a:spAutoFit/>
          </a:bodyPr>
          <a:lstStyle/>
          <a:p>
            <a:pPr algn="l">
              <a:spcBef>
                <a:spcPts val="0"/>
              </a:spcBef>
              <a:spcAft>
                <a:spcPts val="0"/>
              </a:spcAft>
            </a:pPr>
            <a:r>
              <a:rPr lang="en-GB" sz="12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21521739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hyperlink" Target="http://www.jetbrains.com/student" TargetMode="External"/><Relationship Id="rId3" Type="http://schemas.openxmlformats.org/officeDocument/2006/relationships/hyperlink" Target="https://www.slitherintopython.com/" TargetMode="External"/><Relationship Id="rId7" Type="http://schemas.openxmlformats.org/officeDocument/2006/relationships/hyperlink" Target="https://www.reddit.com/r/Python/" TargetMode="External"/><Relationship Id="rId2" Type="http://schemas.openxmlformats.org/officeDocument/2006/relationships/hyperlink" Target="https://diveintopython3.net/" TargetMode="External"/><Relationship Id="rId1" Type="http://schemas.openxmlformats.org/officeDocument/2006/relationships/slideLayout" Target="../slideLayouts/slideLayout10.xml"/><Relationship Id="rId6" Type="http://schemas.openxmlformats.org/officeDocument/2006/relationships/hyperlink" Target="https://automatetheboringstuff.com/" TargetMode="External"/><Relationship Id="rId5" Type="http://schemas.openxmlformats.org/officeDocument/2006/relationships/hyperlink" Target="https://realpython.com/" TargetMode="External"/><Relationship Id="rId4" Type="http://schemas.openxmlformats.org/officeDocument/2006/relationships/hyperlink" Target="https://www.w3schools.com/python/" TargetMode="External"/><Relationship Id="rId9" Type="http://schemas.openxmlformats.org/officeDocument/2006/relationships/hyperlink" Target="https://www.jetbrains.com/pycharm/downloa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746EE1-2653-49FB-B2B7-272829F43501}"/>
              </a:ext>
            </a:extLst>
          </p:cNvPr>
          <p:cNvSpPr txBox="1"/>
          <p:nvPr/>
        </p:nvSpPr>
        <p:spPr>
          <a:xfrm>
            <a:off x="4743450" y="309715"/>
            <a:ext cx="715239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5CM510 – Network System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solidFill>
                  <a:prstClr val="white"/>
                </a:solidFill>
                <a:latin typeface="Arial" panose="020B0604020202020204" pitchFamily="34" charset="0"/>
                <a:cs typeface="Arial" panose="020B0604020202020204" pitchFamily="34" charset="0"/>
              </a:rPr>
              <a:t>Lecture 3: Python Network programming</a:t>
            </a:r>
            <a:endParaRPr kumimoji="0" lang="en-GB"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1343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013" y="3752849"/>
            <a:ext cx="3290887" cy="2452687"/>
          </a:xfrm>
          <a:prstGeom prst="rect">
            <a:avLst/>
          </a:prstGeom>
        </p:spPr>
        <p:txBody>
          <a:bodyPr anchor="ctr">
            <a:normAutofit/>
          </a:bodyPr>
          <a:lstStyle/>
          <a:p>
            <a:r>
              <a:rPr lang="en-GB" sz="3600" b="1" dirty="0"/>
              <a:t>Communication  Models</a:t>
            </a:r>
            <a:br>
              <a:rPr lang="en-GB" sz="3600" b="1" dirty="0"/>
            </a:br>
            <a:endParaRPr lang="en-GB" sz="3600" dirty="0">
              <a:latin typeface="Rockwell" panose="02060603020205020403" pitchFamily="18" charset="0"/>
              <a:cs typeface="Times New Roman" panose="02020603050405020304" pitchFamily="18" charset="0"/>
            </a:endParaRPr>
          </a:p>
        </p:txBody>
      </p:sp>
      <p:pic>
        <p:nvPicPr>
          <p:cNvPr id="5" name="Picture 4" descr="A diagram of a server and peer-to-peer network.">
            <a:extLst>
              <a:ext uri="{FF2B5EF4-FFF2-40B4-BE49-F238E27FC236}">
                <a16:creationId xmlns:a16="http://schemas.microsoft.com/office/drawing/2014/main" id="{606C048B-3933-A86D-5526-A385855546BF}"/>
              </a:ext>
            </a:extLst>
          </p:cNvPr>
          <p:cNvPicPr>
            <a:picLocks noChangeAspect="1"/>
          </p:cNvPicPr>
          <p:nvPr/>
        </p:nvPicPr>
        <p:blipFill>
          <a:blip r:embed="rId3">
            <a:extLst>
              <a:ext uri="{28A0092B-C50C-407E-A947-70E740481C1C}">
                <a14:useLocalDpi xmlns:a14="http://schemas.microsoft.com/office/drawing/2010/main" val="0"/>
              </a:ext>
            </a:extLst>
          </a:blip>
          <a:srcRect t="14489" b="24641"/>
          <a:stretch/>
        </p:blipFill>
        <p:spPr>
          <a:xfrm>
            <a:off x="20" y="11"/>
            <a:ext cx="12191980" cy="333247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6" name="Content Placeholder 5">
            <a:extLst>
              <a:ext uri="{FF2B5EF4-FFF2-40B4-BE49-F238E27FC236}">
                <a16:creationId xmlns:a16="http://schemas.microsoft.com/office/drawing/2014/main" id="{FEA5AB52-9FF8-4065-8BFA-FAE3CBE8AA18}"/>
              </a:ext>
              <a:ext uri="{C183D7F6-B498-43B3-948B-1728B52AA6E4}">
                <adec:decorative xmlns:adec="http://schemas.microsoft.com/office/drawing/2017/decorative" val="1"/>
              </a:ext>
            </a:extLst>
          </p:cNvPr>
          <p:cNvSpPr>
            <a:spLocks noGrp="1"/>
          </p:cNvSpPr>
          <p:nvPr>
            <p:ph idx="1"/>
          </p:nvPr>
        </p:nvSpPr>
        <p:spPr>
          <a:xfrm>
            <a:off x="4223982" y="3752850"/>
            <a:ext cx="7485413" cy="2452687"/>
          </a:xfrm>
        </p:spPr>
        <p:txBody>
          <a:bodyPr anchor="ctr">
            <a:normAutofit/>
          </a:bodyPr>
          <a:lstStyle/>
          <a:p>
            <a:r>
              <a:rPr lang="en-GB" sz="1800" b="1" dirty="0"/>
              <a:t>Client-Server Model: The most common architecture, where one program (the client) requests services, and another program (the server) provides those services.</a:t>
            </a:r>
          </a:p>
          <a:p>
            <a:r>
              <a:rPr lang="en-GB" sz="1800" b="1" dirty="0"/>
              <a:t>Peer-to-Peer (P2P): In P2P networks, all nodes can act as both clients and servers, sharing resources directly without centralized servers.</a:t>
            </a:r>
          </a:p>
          <a:p>
            <a:r>
              <a:rPr lang="en-GB" sz="1800" b="1" dirty="0"/>
              <a:t>Hybrid models?</a:t>
            </a:r>
          </a:p>
        </p:txBody>
      </p:sp>
      <p:sp>
        <p:nvSpPr>
          <p:cNvPr id="4" name="Slide Number Placeholder 3"/>
          <p:cNvSpPr>
            <a:spLocks noGrp="1"/>
          </p:cNvSpPr>
          <p:nvPr>
            <p:ph type="sldNum" sz="quarter" idx="12"/>
          </p:nvPr>
        </p:nvSpPr>
        <p:spPr>
          <a:xfrm>
            <a:off x="8864600" y="6356350"/>
            <a:ext cx="2743200" cy="365125"/>
          </a:xfrm>
          <a:prstGeom prst="rect">
            <a:avLst/>
          </a:prstGeom>
        </p:spPr>
        <p:txBody>
          <a:bodyPr vert="horz" lIns="91440" tIns="45720" rIns="91440" bIns="45720" rtlCol="0">
            <a:normAutofit/>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457200" rtl="0" eaLnBrk="1" fontAlgn="auto" latinLnBrk="0" hangingPunct="1">
              <a:spcBef>
                <a:spcPts val="0"/>
              </a:spcBef>
              <a:spcAft>
                <a:spcPts val="600"/>
              </a:spcAft>
              <a:buClrTx/>
              <a:buSzTx/>
              <a:buFontTx/>
              <a:buNone/>
              <a:tabLst/>
              <a:defRPr/>
            </a:pPr>
            <a:fld id="{374723C6-021C-8643-B89B-75D5ADB02444}" type="slidenum">
              <a:rPr kumimoji="0" lang="en-US"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rPr>
              <a:pPr marL="0" marR="0" lvl="0" indent="0" defTabSz="457200" rtl="0" eaLnBrk="1" fontAlgn="auto" latinLnBrk="0" hangingPunct="1">
                <a:spcBef>
                  <a:spcPts val="0"/>
                </a:spcBef>
                <a:spcAft>
                  <a:spcPts val="600"/>
                </a:spcAft>
                <a:buClrTx/>
                <a:buSzTx/>
                <a:buFontTx/>
                <a:buNone/>
                <a:tabLst/>
                <a:defRPr/>
              </a:pPr>
              <a:t>10</a:t>
            </a:fld>
            <a:endParaRPr kumimoji="0" lang="en-GB"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92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a:latin typeface="Rockwell" panose="02060603020205020403" pitchFamily="18" charset="0"/>
                <a:cs typeface="Times New Roman" panose="02020603050405020304" pitchFamily="18" charset="0"/>
              </a:rPr>
              <a:t>Implementing TCP client-server</a:t>
            </a:r>
          </a:p>
        </p:txBody>
      </p:sp>
      <p:sp>
        <p:nvSpPr>
          <p:cNvPr id="3" name="Content Placeholder 2"/>
          <p:cNvSpPr>
            <a:spLocks noGrp="1"/>
          </p:cNvSpPr>
          <p:nvPr>
            <p:ph idx="1"/>
          </p:nvPr>
        </p:nvSpPr>
        <p:spPr>
          <a:prstGeom prst="rect">
            <a:avLst/>
          </a:prstGeom>
        </p:spPr>
        <p:txBody>
          <a:bodyPr>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Client-server communication is a fundamental concept in network programming.</a:t>
            </a:r>
          </a:p>
          <a:p>
            <a:pPr marL="342900" lvl="0" indent="-342900">
              <a:lnSpc>
                <a:spcPct val="107000"/>
              </a:lnSpc>
              <a:spcAft>
                <a:spcPts val="800"/>
              </a:spcAft>
              <a:buSzPts val="1000"/>
              <a:buFont typeface="Symbol" panose="05050102010706020507" pitchFamily="18" charset="2"/>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 It involves two main components: the client, which initiates the communication, and the server, which responds to the client’s requests. </a:t>
            </a:r>
          </a:p>
          <a:p>
            <a:pPr marL="342900" lvl="0" indent="-342900">
              <a:lnSpc>
                <a:spcPct val="107000"/>
              </a:lnSpc>
              <a:spcAft>
                <a:spcPts val="800"/>
              </a:spcAft>
              <a:buSzPts val="1000"/>
              <a:buFont typeface="Symbol" panose="05050102010706020507" pitchFamily="18" charset="2"/>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This code section will guide you through the process of implementing client-server communication in Python using TCP.</a:t>
            </a:r>
          </a:p>
          <a:p>
            <a:pPr marL="342900" lvl="0" indent="-342900">
              <a:lnSpc>
                <a:spcPct val="107000"/>
              </a:lnSpc>
              <a:spcAft>
                <a:spcPts val="800"/>
              </a:spcAft>
              <a:buSzPts val="1000"/>
              <a:buFont typeface="Symbol" panose="05050102010706020507" pitchFamily="18" charset="2"/>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TCP (Transmission Control Protocol) is a connection-oriented protocol that makes sure reliable and ordered delivery of data. It is commonly used in applications where data integrity is crucial, such as web servers and email clients.</a:t>
            </a:r>
          </a:p>
          <a:p>
            <a:pPr marL="342900" lvl="0" indent="-342900">
              <a:lnSpc>
                <a:spcPct val="107000"/>
              </a:lnSpc>
              <a:spcAft>
                <a:spcPts val="800"/>
              </a:spcAft>
              <a:buSzPts val="1000"/>
              <a:buFont typeface="Symbol" panose="05050102010706020507" pitchFamily="18" charset="2"/>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First, we create a simple TCP server that listens for incoming connections and echoes back any data it receives. Second, the server will run indefinitely, handling one connection at a time.</a:t>
            </a:r>
          </a:p>
          <a:p>
            <a:pPr marL="342900" lvl="0" indent="-342900">
              <a:lnSpc>
                <a:spcPct val="107000"/>
              </a:lnSpc>
              <a:spcAft>
                <a:spcPts val="800"/>
              </a:spcAft>
              <a:buSzPts val="1000"/>
              <a:buFont typeface="Symbol" panose="05050102010706020507" pitchFamily="18" charset="2"/>
              <a:buChar char=""/>
              <a:tabLst>
                <a:tab pos="457200" algn="l"/>
              </a:tabLst>
            </a:pPr>
            <a:endParaRPr lang="en-GB" sz="200" dirty="0">
              <a:cs typeface="Times New Roman" panose="02020603050405020304" pitchFamily="18"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737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5525"/>
          </a:xfrm>
          <a:prstGeom prst="rect">
            <a:avLst/>
          </a:prstGeom>
        </p:spPr>
        <p:txBody>
          <a:bodyPr>
            <a:normAutofit/>
          </a:bodyPr>
          <a:lstStyle/>
          <a:p>
            <a:r>
              <a:rPr lang="en-GB" dirty="0">
                <a:latin typeface="Rockwell" panose="02060603020205020403" pitchFamily="18" charset="0"/>
                <a:cs typeface="Times New Roman" panose="02020603050405020304" pitchFamily="18" charset="0"/>
              </a:rPr>
              <a:t>Implementing TCP server - Listener</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2157F0-3F70-F37E-2874-EBFC0A7EB546}"/>
              </a:ext>
            </a:extLst>
          </p:cNvPr>
          <p:cNvSpPr txBox="1"/>
          <p:nvPr/>
        </p:nvSpPr>
        <p:spPr>
          <a:xfrm>
            <a:off x="2809875" y="1577122"/>
            <a:ext cx="6715125" cy="4247317"/>
          </a:xfrm>
          <a:prstGeom prst="rect">
            <a:avLst/>
          </a:prstGeom>
          <a:noFill/>
        </p:spPr>
        <p:txBody>
          <a:bodyPr wrap="square" rtlCol="0">
            <a:spAutoFit/>
          </a:bodyPr>
          <a:lstStyle/>
          <a:p>
            <a:r>
              <a:rPr lang="en-GB" dirty="0"/>
              <a:t>import socket</a:t>
            </a:r>
            <a:br>
              <a:rPr lang="en-GB" dirty="0"/>
            </a:br>
            <a:br>
              <a:rPr lang="en-GB" dirty="0"/>
            </a:br>
            <a:r>
              <a:rPr lang="en-GB" dirty="0"/>
              <a:t>def </a:t>
            </a:r>
            <a:r>
              <a:rPr lang="en-GB" dirty="0" err="1"/>
              <a:t>start_tcp_server</a:t>
            </a:r>
            <a:r>
              <a:rPr lang="en-GB" dirty="0"/>
              <a:t>():</a:t>
            </a:r>
            <a:br>
              <a:rPr lang="en-GB" dirty="0"/>
            </a:br>
            <a:r>
              <a:rPr lang="en-GB" dirty="0"/>
              <a:t># Create a TCP/IP socket</a:t>
            </a:r>
            <a:br>
              <a:rPr lang="en-GB" dirty="0"/>
            </a:br>
            <a:r>
              <a:rPr lang="en-GB" dirty="0" err="1"/>
              <a:t>server_socket</a:t>
            </a:r>
            <a:r>
              <a:rPr lang="en-GB" dirty="0"/>
              <a:t> = </a:t>
            </a:r>
            <a:r>
              <a:rPr lang="en-GB" dirty="0" err="1"/>
              <a:t>socket.socket</a:t>
            </a:r>
            <a:r>
              <a:rPr lang="en-GB" dirty="0"/>
              <a:t>(</a:t>
            </a:r>
            <a:r>
              <a:rPr lang="en-GB" dirty="0" err="1"/>
              <a:t>socket.AF_INET</a:t>
            </a:r>
            <a:r>
              <a:rPr lang="en-GB" dirty="0"/>
              <a:t>, </a:t>
            </a:r>
            <a:r>
              <a:rPr lang="en-GB" b="1" dirty="0" err="1"/>
              <a:t>socket.SOCK_STREAM</a:t>
            </a:r>
            <a:r>
              <a:rPr lang="en-GB" dirty="0"/>
              <a:t>)</a:t>
            </a:r>
            <a:br>
              <a:rPr lang="en-GB" dirty="0"/>
            </a:br>
            <a:br>
              <a:rPr lang="en-GB" dirty="0"/>
            </a:br>
            <a:r>
              <a:rPr lang="en-GB" dirty="0"/>
              <a:t># Bind the socket to the address and port</a:t>
            </a:r>
            <a:br>
              <a:rPr lang="en-GB" dirty="0"/>
            </a:br>
            <a:r>
              <a:rPr lang="en-GB" dirty="0" err="1"/>
              <a:t>server_address</a:t>
            </a:r>
            <a:r>
              <a:rPr lang="en-GB" dirty="0"/>
              <a:t> = ('localhost', 65432)</a:t>
            </a:r>
            <a:br>
              <a:rPr lang="en-GB" dirty="0"/>
            </a:br>
            <a:r>
              <a:rPr lang="en-GB" dirty="0"/>
              <a:t>print('Starting up on {} port {}'.format(*</a:t>
            </a:r>
            <a:r>
              <a:rPr lang="en-GB" dirty="0" err="1"/>
              <a:t>server_address</a:t>
            </a:r>
            <a:r>
              <a:rPr lang="en-GB" dirty="0"/>
              <a:t>))</a:t>
            </a:r>
            <a:br>
              <a:rPr lang="en-GB" dirty="0"/>
            </a:br>
            <a:r>
              <a:rPr lang="en-GB" dirty="0" err="1"/>
              <a:t>server_socket.bind</a:t>
            </a:r>
            <a:r>
              <a:rPr lang="en-GB" dirty="0"/>
              <a:t>(</a:t>
            </a:r>
            <a:r>
              <a:rPr lang="en-GB" dirty="0" err="1"/>
              <a:t>server_address</a:t>
            </a:r>
            <a:r>
              <a:rPr lang="en-GB" dirty="0"/>
              <a:t>)</a:t>
            </a:r>
            <a:br>
              <a:rPr lang="en-GB" dirty="0"/>
            </a:br>
            <a:br>
              <a:rPr lang="en-GB" dirty="0"/>
            </a:br>
            <a:r>
              <a:rPr lang="en-GB" dirty="0"/>
              <a:t># Listen for incoming connections (clients)</a:t>
            </a:r>
            <a:br>
              <a:rPr lang="en-GB" dirty="0"/>
            </a:br>
            <a:r>
              <a:rPr lang="en-GB" dirty="0" err="1"/>
              <a:t>server_socket.listen</a:t>
            </a:r>
            <a:r>
              <a:rPr lang="en-GB" dirty="0"/>
              <a:t>(1)</a:t>
            </a:r>
            <a:br>
              <a:rPr lang="en-GB" dirty="0"/>
            </a:br>
            <a:br>
              <a:rPr lang="en-GB" dirty="0"/>
            </a:br>
            <a:endParaRPr lang="en-GB" dirty="0"/>
          </a:p>
        </p:txBody>
      </p:sp>
    </p:spTree>
    <p:extLst>
      <p:ext uri="{BB962C8B-B14F-4D97-AF65-F5344CB8AC3E}">
        <p14:creationId xmlns:p14="http://schemas.microsoft.com/office/powerpoint/2010/main" val="2492744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2150"/>
          </a:xfrm>
          <a:prstGeom prst="rect">
            <a:avLst/>
          </a:prstGeom>
        </p:spPr>
        <p:txBody>
          <a:bodyPr>
            <a:normAutofit fontScale="90000"/>
          </a:bodyPr>
          <a:lstStyle/>
          <a:p>
            <a:r>
              <a:rPr lang="en-GB" dirty="0">
                <a:latin typeface="Rockwell" panose="02060603020205020403" pitchFamily="18" charset="0"/>
                <a:cs typeface="Times New Roman" panose="02020603050405020304" pitchFamily="18" charset="0"/>
              </a:rPr>
              <a:t>TCP server – Listen indefinitely (Loop 1)</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2157F0-3F70-F37E-2874-EBFC0A7EB546}"/>
              </a:ext>
            </a:extLst>
          </p:cNvPr>
          <p:cNvSpPr txBox="1"/>
          <p:nvPr/>
        </p:nvSpPr>
        <p:spPr>
          <a:xfrm>
            <a:off x="2622908" y="2028177"/>
            <a:ext cx="7205663" cy="2308324"/>
          </a:xfrm>
          <a:prstGeom prst="rect">
            <a:avLst/>
          </a:prstGeom>
          <a:noFill/>
        </p:spPr>
        <p:txBody>
          <a:bodyPr wrap="square" rtlCol="0">
            <a:spAutoFit/>
          </a:bodyPr>
          <a:lstStyle/>
          <a:p>
            <a:r>
              <a:rPr lang="en-GB" dirty="0"/>
              <a:t>while True:</a:t>
            </a:r>
            <a:br>
              <a:rPr lang="en-GB" dirty="0"/>
            </a:br>
            <a:r>
              <a:rPr lang="en-GB" dirty="0"/>
              <a:t># Wait for a connection</a:t>
            </a:r>
            <a:br>
              <a:rPr lang="en-GB" dirty="0"/>
            </a:br>
            <a:r>
              <a:rPr lang="en-GB" dirty="0"/>
              <a:t>print('Waiting for a connection')</a:t>
            </a:r>
            <a:br>
              <a:rPr lang="en-GB" dirty="0"/>
            </a:br>
            <a:r>
              <a:rPr lang="en-GB" dirty="0"/>
              <a:t>connection, </a:t>
            </a:r>
            <a:r>
              <a:rPr lang="en-GB" dirty="0" err="1"/>
              <a:t>client_address</a:t>
            </a:r>
            <a:r>
              <a:rPr lang="en-GB" dirty="0"/>
              <a:t> = </a:t>
            </a:r>
            <a:r>
              <a:rPr lang="en-GB" dirty="0" err="1"/>
              <a:t>server_socket.accept</a:t>
            </a:r>
            <a:r>
              <a:rPr lang="en-GB" dirty="0"/>
              <a:t>()</a:t>
            </a:r>
            <a:br>
              <a:rPr lang="en-GB" dirty="0"/>
            </a:br>
            <a:r>
              <a:rPr lang="en-GB" dirty="0"/>
              <a:t>try:</a:t>
            </a:r>
            <a:br>
              <a:rPr lang="en-GB" dirty="0"/>
            </a:br>
            <a:r>
              <a:rPr lang="en-GB" dirty="0"/>
              <a:t>print('Connection from', </a:t>
            </a:r>
            <a:r>
              <a:rPr lang="en-GB" dirty="0" err="1"/>
              <a:t>client_address</a:t>
            </a:r>
            <a:r>
              <a:rPr lang="en-GB" dirty="0"/>
              <a:t>)</a:t>
            </a:r>
            <a:br>
              <a:rPr lang="en-GB" dirty="0"/>
            </a:br>
            <a:r>
              <a:rPr lang="en-GB" dirty="0"/>
              <a:t># Receive the data in small chunks and retransmit it</a:t>
            </a:r>
            <a:br>
              <a:rPr lang="en-GB" dirty="0"/>
            </a:br>
            <a:endParaRPr lang="en-GB" dirty="0"/>
          </a:p>
        </p:txBody>
      </p:sp>
    </p:spTree>
    <p:extLst>
      <p:ext uri="{BB962C8B-B14F-4D97-AF65-F5344CB8AC3E}">
        <p14:creationId xmlns:p14="http://schemas.microsoft.com/office/powerpoint/2010/main" val="1393833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2150"/>
          </a:xfrm>
          <a:prstGeom prst="rect">
            <a:avLst/>
          </a:prstGeom>
        </p:spPr>
        <p:txBody>
          <a:bodyPr>
            <a:normAutofit fontScale="90000"/>
          </a:bodyPr>
          <a:lstStyle/>
          <a:p>
            <a:r>
              <a:rPr lang="en-GB" dirty="0">
                <a:latin typeface="Rockwell" panose="02060603020205020403" pitchFamily="18" charset="0"/>
                <a:cs typeface="Times New Roman" panose="02020603050405020304" pitchFamily="18" charset="0"/>
              </a:rPr>
              <a:t> TCP server – Run indefinitely (Loop 2)</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2157F0-3F70-F37E-2874-EBFC0A7EB546}"/>
              </a:ext>
            </a:extLst>
          </p:cNvPr>
          <p:cNvSpPr txBox="1"/>
          <p:nvPr/>
        </p:nvSpPr>
        <p:spPr>
          <a:xfrm>
            <a:off x="2662237" y="1005622"/>
            <a:ext cx="7205663" cy="4524315"/>
          </a:xfrm>
          <a:prstGeom prst="rect">
            <a:avLst/>
          </a:prstGeom>
          <a:noFill/>
        </p:spPr>
        <p:txBody>
          <a:bodyPr wrap="square" rtlCol="0">
            <a:spAutoFit/>
          </a:bodyPr>
          <a:lstStyle/>
          <a:p>
            <a:r>
              <a:rPr lang="en-GB" dirty="0"/>
              <a:t>while True:</a:t>
            </a:r>
            <a:br>
              <a:rPr lang="en-GB" dirty="0"/>
            </a:br>
            <a:r>
              <a:rPr lang="en-GB" dirty="0"/>
              <a:t>data = </a:t>
            </a:r>
            <a:r>
              <a:rPr lang="en-GB" dirty="0" err="1"/>
              <a:t>connection.recv</a:t>
            </a:r>
            <a:r>
              <a:rPr lang="en-GB" dirty="0"/>
              <a:t>(16)</a:t>
            </a:r>
            <a:br>
              <a:rPr lang="en-GB" dirty="0"/>
            </a:br>
            <a:r>
              <a:rPr lang="en-GB" dirty="0"/>
              <a:t>print('Received {!r}'.format(data))</a:t>
            </a:r>
            <a:br>
              <a:rPr lang="en-GB" dirty="0"/>
            </a:br>
            <a:r>
              <a:rPr lang="en-GB" dirty="0"/>
              <a:t>if data:</a:t>
            </a:r>
            <a:br>
              <a:rPr lang="en-GB" dirty="0"/>
            </a:br>
            <a:r>
              <a:rPr lang="en-GB" dirty="0"/>
              <a:t>print('Sending data back to the client')</a:t>
            </a:r>
            <a:br>
              <a:rPr lang="en-GB" dirty="0"/>
            </a:br>
            <a:r>
              <a:rPr lang="en-GB" dirty="0" err="1"/>
              <a:t>connection.sendall</a:t>
            </a:r>
            <a:r>
              <a:rPr lang="en-GB" dirty="0"/>
              <a:t>(data)</a:t>
            </a:r>
            <a:br>
              <a:rPr lang="en-GB" dirty="0"/>
            </a:br>
            <a:r>
              <a:rPr lang="en-GB" dirty="0"/>
              <a:t>else:</a:t>
            </a:r>
            <a:br>
              <a:rPr lang="en-GB" dirty="0"/>
            </a:br>
            <a:r>
              <a:rPr lang="en-GB" dirty="0"/>
              <a:t>print('No more data from', </a:t>
            </a:r>
            <a:r>
              <a:rPr lang="en-GB" dirty="0" err="1"/>
              <a:t>client_address</a:t>
            </a:r>
            <a:r>
              <a:rPr lang="en-GB" dirty="0"/>
              <a:t>)</a:t>
            </a:r>
            <a:br>
              <a:rPr lang="en-GB" dirty="0"/>
            </a:br>
            <a:r>
              <a:rPr lang="en-GB" dirty="0"/>
              <a:t>break</a:t>
            </a:r>
            <a:br>
              <a:rPr lang="en-GB" dirty="0"/>
            </a:br>
            <a:r>
              <a:rPr lang="en-GB" dirty="0"/>
              <a:t>finally:</a:t>
            </a:r>
            <a:br>
              <a:rPr lang="en-GB" dirty="0"/>
            </a:br>
            <a:r>
              <a:rPr lang="en-GB" dirty="0"/>
              <a:t># Clean up the connection</a:t>
            </a:r>
            <a:br>
              <a:rPr lang="en-GB" dirty="0"/>
            </a:br>
            <a:r>
              <a:rPr lang="en-GB" dirty="0" err="1"/>
              <a:t>connection.close</a:t>
            </a:r>
            <a:r>
              <a:rPr lang="en-GB" dirty="0"/>
              <a:t>()</a:t>
            </a:r>
            <a:br>
              <a:rPr lang="en-GB" dirty="0"/>
            </a:br>
            <a:br>
              <a:rPr lang="en-GB" dirty="0"/>
            </a:br>
            <a:r>
              <a:rPr lang="en-GB" dirty="0"/>
              <a:t># Start the TCP server</a:t>
            </a:r>
            <a:br>
              <a:rPr lang="en-GB" dirty="0"/>
            </a:br>
            <a:r>
              <a:rPr lang="en-GB" dirty="0" err="1"/>
              <a:t>start_tcp_server</a:t>
            </a:r>
            <a:r>
              <a:rPr lang="en-GB" dirty="0"/>
              <a:t>()</a:t>
            </a:r>
            <a:br>
              <a:rPr lang="en-GB" dirty="0"/>
            </a:br>
            <a:endParaRPr lang="en-GB" dirty="0"/>
          </a:p>
        </p:txBody>
      </p:sp>
    </p:spTree>
    <p:extLst>
      <p:ext uri="{BB962C8B-B14F-4D97-AF65-F5344CB8AC3E}">
        <p14:creationId xmlns:p14="http://schemas.microsoft.com/office/powerpoint/2010/main" val="2859568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5525"/>
          </a:xfrm>
          <a:prstGeom prst="rect">
            <a:avLst/>
          </a:prstGeom>
        </p:spPr>
        <p:txBody>
          <a:bodyPr>
            <a:normAutofit/>
          </a:bodyPr>
          <a:lstStyle/>
          <a:p>
            <a:r>
              <a:rPr lang="en-GB" dirty="0">
                <a:latin typeface="Rockwell" panose="02060603020205020403" pitchFamily="18" charset="0"/>
                <a:cs typeface="Times New Roman" panose="02020603050405020304" pitchFamily="18" charset="0"/>
              </a:rPr>
              <a:t>TCP client – connect to server</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2157F0-3F70-F37E-2874-EBFC0A7EB546}"/>
              </a:ext>
            </a:extLst>
          </p:cNvPr>
          <p:cNvSpPr txBox="1"/>
          <p:nvPr/>
        </p:nvSpPr>
        <p:spPr>
          <a:xfrm>
            <a:off x="2800350" y="1386622"/>
            <a:ext cx="6715125" cy="4524315"/>
          </a:xfrm>
          <a:prstGeom prst="rect">
            <a:avLst/>
          </a:prstGeom>
          <a:noFill/>
        </p:spPr>
        <p:txBody>
          <a:bodyPr wrap="square" rtlCol="0">
            <a:spAutoFit/>
          </a:bodyPr>
          <a:lstStyle/>
          <a:p>
            <a:r>
              <a:rPr lang="en-GB" dirty="0"/>
              <a:t>import socket</a:t>
            </a:r>
            <a:br>
              <a:rPr lang="en-GB" dirty="0"/>
            </a:br>
            <a:br>
              <a:rPr lang="en-GB" dirty="0"/>
            </a:br>
            <a:r>
              <a:rPr lang="en-GB" dirty="0"/>
              <a:t>def </a:t>
            </a:r>
            <a:r>
              <a:rPr lang="en-GB" dirty="0" err="1"/>
              <a:t>start_tcp_client</a:t>
            </a:r>
            <a:r>
              <a:rPr lang="en-GB" dirty="0"/>
              <a:t>():</a:t>
            </a:r>
            <a:br>
              <a:rPr lang="en-GB" dirty="0"/>
            </a:br>
            <a:r>
              <a:rPr lang="en-GB" dirty="0"/>
              <a:t># Create a TCP/IP socket</a:t>
            </a:r>
            <a:br>
              <a:rPr lang="en-GB" dirty="0"/>
            </a:br>
            <a:r>
              <a:rPr lang="en-GB" dirty="0" err="1"/>
              <a:t>client_socket</a:t>
            </a:r>
            <a:r>
              <a:rPr lang="en-GB" dirty="0"/>
              <a:t> = </a:t>
            </a:r>
            <a:r>
              <a:rPr lang="en-GB" dirty="0" err="1"/>
              <a:t>socket.socket</a:t>
            </a:r>
            <a:r>
              <a:rPr lang="en-GB" dirty="0"/>
              <a:t>(</a:t>
            </a:r>
            <a:r>
              <a:rPr lang="en-GB" dirty="0" err="1"/>
              <a:t>socket.AF_INET</a:t>
            </a:r>
            <a:r>
              <a:rPr lang="en-GB" dirty="0"/>
              <a:t>, </a:t>
            </a:r>
            <a:r>
              <a:rPr lang="en-GB" dirty="0" err="1"/>
              <a:t>socket.SOCK_STREAM</a:t>
            </a:r>
            <a:r>
              <a:rPr lang="en-GB" dirty="0"/>
              <a:t>)</a:t>
            </a:r>
            <a:br>
              <a:rPr lang="en-GB" dirty="0"/>
            </a:br>
            <a:br>
              <a:rPr lang="en-GB" dirty="0"/>
            </a:br>
            <a:r>
              <a:rPr lang="en-GB" dirty="0"/>
              <a:t># Connect the socket to the server's port</a:t>
            </a:r>
            <a:br>
              <a:rPr lang="en-GB" dirty="0"/>
            </a:br>
            <a:r>
              <a:rPr lang="en-GB" dirty="0" err="1"/>
              <a:t>server_address</a:t>
            </a:r>
            <a:r>
              <a:rPr lang="en-GB" dirty="0"/>
              <a:t> = ('localhost', 65432)</a:t>
            </a:r>
            <a:br>
              <a:rPr lang="en-GB" dirty="0"/>
            </a:br>
            <a:r>
              <a:rPr lang="en-GB" dirty="0"/>
              <a:t>print('Connecting to {} port {}'.format(*</a:t>
            </a:r>
            <a:r>
              <a:rPr lang="en-GB" dirty="0" err="1"/>
              <a:t>server_address</a:t>
            </a:r>
            <a:r>
              <a:rPr lang="en-GB" dirty="0"/>
              <a:t>))</a:t>
            </a:r>
            <a:br>
              <a:rPr lang="en-GB" dirty="0"/>
            </a:br>
            <a:r>
              <a:rPr lang="en-GB" dirty="0" err="1"/>
              <a:t>client_socket.connect</a:t>
            </a:r>
            <a:r>
              <a:rPr lang="en-GB" dirty="0"/>
              <a:t>(</a:t>
            </a:r>
            <a:r>
              <a:rPr lang="en-GB" dirty="0" err="1"/>
              <a:t>server_address</a:t>
            </a:r>
            <a:r>
              <a:rPr lang="en-GB" dirty="0"/>
              <a:t>)</a:t>
            </a:r>
            <a:br>
              <a:rPr lang="en-GB" dirty="0"/>
            </a:br>
            <a:br>
              <a:rPr lang="en-GB" dirty="0"/>
            </a:br>
            <a:r>
              <a:rPr lang="en-GB" dirty="0"/>
              <a:t>try:</a:t>
            </a:r>
            <a:br>
              <a:rPr lang="en-GB" dirty="0"/>
            </a:br>
            <a:r>
              <a:rPr lang="en-GB" dirty="0"/>
              <a:t># Send data</a:t>
            </a:r>
            <a:br>
              <a:rPr lang="en-GB" dirty="0"/>
            </a:br>
            <a:r>
              <a:rPr lang="en-GB" dirty="0"/>
              <a:t>message = </a:t>
            </a:r>
            <a:r>
              <a:rPr lang="en-GB" dirty="0" err="1"/>
              <a:t>b'This</a:t>
            </a:r>
            <a:r>
              <a:rPr lang="en-GB" dirty="0"/>
              <a:t> is the message. It will be repeated.'</a:t>
            </a:r>
            <a:br>
              <a:rPr lang="en-GB" dirty="0"/>
            </a:br>
            <a:r>
              <a:rPr lang="en-GB" dirty="0"/>
              <a:t>print('Sending {!r}'.format(message))</a:t>
            </a:r>
            <a:br>
              <a:rPr lang="en-GB" dirty="0"/>
            </a:br>
            <a:r>
              <a:rPr lang="en-GB" dirty="0" err="1"/>
              <a:t>client_socket.sendall</a:t>
            </a:r>
            <a:r>
              <a:rPr lang="en-GB" dirty="0"/>
              <a:t>(message)</a:t>
            </a:r>
          </a:p>
        </p:txBody>
      </p:sp>
    </p:spTree>
    <p:extLst>
      <p:ext uri="{BB962C8B-B14F-4D97-AF65-F5344CB8AC3E}">
        <p14:creationId xmlns:p14="http://schemas.microsoft.com/office/powerpoint/2010/main" val="397413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5525"/>
          </a:xfrm>
          <a:prstGeom prst="rect">
            <a:avLst/>
          </a:prstGeom>
        </p:spPr>
        <p:txBody>
          <a:bodyPr>
            <a:normAutofit/>
          </a:bodyPr>
          <a:lstStyle/>
          <a:p>
            <a:r>
              <a:rPr lang="en-GB" dirty="0">
                <a:latin typeface="Rockwell" panose="02060603020205020403" pitchFamily="18" charset="0"/>
                <a:cs typeface="Times New Roman" panose="02020603050405020304" pitchFamily="18" charset="0"/>
              </a:rPr>
              <a:t>TCP client – process server response</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2157F0-3F70-F37E-2874-EBFC0A7EB546}"/>
              </a:ext>
            </a:extLst>
          </p:cNvPr>
          <p:cNvSpPr txBox="1"/>
          <p:nvPr/>
        </p:nvSpPr>
        <p:spPr>
          <a:xfrm>
            <a:off x="2800350" y="1386622"/>
            <a:ext cx="6715125" cy="4247317"/>
          </a:xfrm>
          <a:prstGeom prst="rect">
            <a:avLst/>
          </a:prstGeom>
          <a:noFill/>
        </p:spPr>
        <p:txBody>
          <a:bodyPr wrap="square" rtlCol="0">
            <a:spAutoFit/>
          </a:bodyPr>
          <a:lstStyle/>
          <a:p>
            <a:r>
              <a:rPr lang="en-GB" dirty="0"/>
              <a:t># Look for the response</a:t>
            </a:r>
            <a:br>
              <a:rPr lang="en-GB" dirty="0"/>
            </a:br>
            <a:r>
              <a:rPr lang="en-GB" dirty="0" err="1"/>
              <a:t>amount_received</a:t>
            </a:r>
            <a:r>
              <a:rPr lang="en-GB" dirty="0"/>
              <a:t> = 0</a:t>
            </a:r>
            <a:br>
              <a:rPr lang="en-GB" dirty="0"/>
            </a:br>
            <a:r>
              <a:rPr lang="en-GB" dirty="0" err="1"/>
              <a:t>amount_expected</a:t>
            </a:r>
            <a:r>
              <a:rPr lang="en-GB" dirty="0"/>
              <a:t> = </a:t>
            </a:r>
            <a:r>
              <a:rPr lang="en-GB" dirty="0" err="1"/>
              <a:t>len</a:t>
            </a:r>
            <a:r>
              <a:rPr lang="en-GB" dirty="0"/>
              <a:t>(message)</a:t>
            </a:r>
            <a:br>
              <a:rPr lang="en-GB" dirty="0"/>
            </a:br>
            <a:br>
              <a:rPr lang="en-GB" dirty="0"/>
            </a:br>
            <a:r>
              <a:rPr lang="en-GB" dirty="0"/>
              <a:t>while </a:t>
            </a:r>
            <a:r>
              <a:rPr lang="en-GB" dirty="0" err="1"/>
              <a:t>amount_received</a:t>
            </a:r>
            <a:r>
              <a:rPr lang="en-GB" dirty="0"/>
              <a:t> &lt; </a:t>
            </a:r>
            <a:r>
              <a:rPr lang="en-GB" dirty="0" err="1"/>
              <a:t>amount_expected</a:t>
            </a:r>
            <a:r>
              <a:rPr lang="en-GB" dirty="0"/>
              <a:t>:</a:t>
            </a:r>
            <a:br>
              <a:rPr lang="en-GB" dirty="0"/>
            </a:br>
            <a:r>
              <a:rPr lang="en-GB" dirty="0"/>
              <a:t>data = </a:t>
            </a:r>
            <a:r>
              <a:rPr lang="en-GB" dirty="0" err="1"/>
              <a:t>client_socket.recv</a:t>
            </a:r>
            <a:r>
              <a:rPr lang="en-GB" dirty="0"/>
              <a:t>(16)</a:t>
            </a:r>
            <a:br>
              <a:rPr lang="en-GB" dirty="0"/>
            </a:br>
            <a:r>
              <a:rPr lang="en-GB" dirty="0" err="1"/>
              <a:t>amount_received</a:t>
            </a:r>
            <a:r>
              <a:rPr lang="en-GB" dirty="0"/>
              <a:t> += </a:t>
            </a:r>
            <a:r>
              <a:rPr lang="en-GB" dirty="0" err="1"/>
              <a:t>len</a:t>
            </a:r>
            <a:r>
              <a:rPr lang="en-GB" dirty="0"/>
              <a:t>(data)</a:t>
            </a:r>
            <a:br>
              <a:rPr lang="en-GB" dirty="0"/>
            </a:br>
            <a:r>
              <a:rPr lang="en-GB" dirty="0"/>
              <a:t>print('Received {!r}'.format(data))</a:t>
            </a:r>
            <a:br>
              <a:rPr lang="en-GB" dirty="0"/>
            </a:br>
            <a:br>
              <a:rPr lang="en-GB" dirty="0"/>
            </a:br>
            <a:r>
              <a:rPr lang="en-GB" dirty="0"/>
              <a:t>finally:</a:t>
            </a:r>
            <a:br>
              <a:rPr lang="en-GB" dirty="0"/>
            </a:br>
            <a:r>
              <a:rPr lang="en-GB" dirty="0"/>
              <a:t>print('Closing socket')</a:t>
            </a:r>
            <a:br>
              <a:rPr lang="en-GB" dirty="0"/>
            </a:br>
            <a:r>
              <a:rPr lang="en-GB" dirty="0" err="1"/>
              <a:t>client_socket.close</a:t>
            </a:r>
            <a:r>
              <a:rPr lang="en-GB" dirty="0"/>
              <a:t>()</a:t>
            </a:r>
            <a:br>
              <a:rPr lang="en-GB" dirty="0"/>
            </a:br>
            <a:br>
              <a:rPr lang="en-GB" dirty="0"/>
            </a:br>
            <a:r>
              <a:rPr lang="en-GB" dirty="0"/>
              <a:t># Start the TCP client</a:t>
            </a:r>
            <a:br>
              <a:rPr lang="en-GB" dirty="0"/>
            </a:br>
            <a:r>
              <a:rPr lang="en-GB" dirty="0" err="1"/>
              <a:t>start_tcp_client</a:t>
            </a:r>
            <a:r>
              <a:rPr lang="en-GB" dirty="0"/>
              <a:t>()</a:t>
            </a:r>
          </a:p>
        </p:txBody>
      </p:sp>
    </p:spTree>
    <p:extLst>
      <p:ext uri="{BB962C8B-B14F-4D97-AF65-F5344CB8AC3E}">
        <p14:creationId xmlns:p14="http://schemas.microsoft.com/office/powerpoint/2010/main" val="3355738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5525"/>
          </a:xfrm>
          <a:prstGeom prst="rect">
            <a:avLst/>
          </a:prstGeom>
        </p:spPr>
        <p:txBody>
          <a:bodyPr>
            <a:normAutofit/>
          </a:bodyPr>
          <a:lstStyle/>
          <a:p>
            <a:r>
              <a:rPr lang="en-GB" dirty="0">
                <a:latin typeface="Rockwell" panose="02060603020205020403" pitchFamily="18" charset="0"/>
                <a:cs typeface="Times New Roman" panose="02020603050405020304" pitchFamily="18" charset="0"/>
              </a:rPr>
              <a:t>TCP client – process server response</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B2157F0-3F70-F37E-2874-EBFC0A7EB546}"/>
              </a:ext>
            </a:extLst>
          </p:cNvPr>
          <p:cNvSpPr txBox="1"/>
          <p:nvPr/>
        </p:nvSpPr>
        <p:spPr>
          <a:xfrm>
            <a:off x="2800350" y="1386622"/>
            <a:ext cx="6715125" cy="4247317"/>
          </a:xfrm>
          <a:prstGeom prst="rect">
            <a:avLst/>
          </a:prstGeom>
          <a:noFill/>
        </p:spPr>
        <p:txBody>
          <a:bodyPr wrap="square" rtlCol="0">
            <a:spAutoFit/>
          </a:bodyPr>
          <a:lstStyle/>
          <a:p>
            <a:r>
              <a:rPr lang="en-GB" dirty="0"/>
              <a:t># Look for the response</a:t>
            </a:r>
            <a:br>
              <a:rPr lang="en-GB" dirty="0"/>
            </a:br>
            <a:r>
              <a:rPr lang="en-GB" dirty="0" err="1"/>
              <a:t>amount_received</a:t>
            </a:r>
            <a:r>
              <a:rPr lang="en-GB" dirty="0"/>
              <a:t> = 0</a:t>
            </a:r>
            <a:br>
              <a:rPr lang="en-GB" dirty="0"/>
            </a:br>
            <a:r>
              <a:rPr lang="en-GB" dirty="0" err="1"/>
              <a:t>amount_expected</a:t>
            </a:r>
            <a:r>
              <a:rPr lang="en-GB" dirty="0"/>
              <a:t> = </a:t>
            </a:r>
            <a:r>
              <a:rPr lang="en-GB" dirty="0" err="1"/>
              <a:t>len</a:t>
            </a:r>
            <a:r>
              <a:rPr lang="en-GB" dirty="0"/>
              <a:t>(message)</a:t>
            </a:r>
            <a:br>
              <a:rPr lang="en-GB" dirty="0"/>
            </a:br>
            <a:br>
              <a:rPr lang="en-GB" dirty="0"/>
            </a:br>
            <a:r>
              <a:rPr lang="en-GB" dirty="0"/>
              <a:t>while </a:t>
            </a:r>
            <a:r>
              <a:rPr lang="en-GB" dirty="0" err="1"/>
              <a:t>amount_received</a:t>
            </a:r>
            <a:r>
              <a:rPr lang="en-GB" dirty="0"/>
              <a:t> &lt; </a:t>
            </a:r>
            <a:r>
              <a:rPr lang="en-GB" dirty="0" err="1"/>
              <a:t>amount_expected</a:t>
            </a:r>
            <a:r>
              <a:rPr lang="en-GB" dirty="0"/>
              <a:t>:</a:t>
            </a:r>
            <a:br>
              <a:rPr lang="en-GB" dirty="0"/>
            </a:br>
            <a:r>
              <a:rPr lang="en-GB" dirty="0"/>
              <a:t>data = </a:t>
            </a:r>
            <a:r>
              <a:rPr lang="en-GB" dirty="0" err="1"/>
              <a:t>client_socket.recv</a:t>
            </a:r>
            <a:r>
              <a:rPr lang="en-GB" dirty="0"/>
              <a:t>(16)</a:t>
            </a:r>
            <a:br>
              <a:rPr lang="en-GB" dirty="0"/>
            </a:br>
            <a:r>
              <a:rPr lang="en-GB" dirty="0" err="1"/>
              <a:t>amount_received</a:t>
            </a:r>
            <a:r>
              <a:rPr lang="en-GB" dirty="0"/>
              <a:t> += </a:t>
            </a:r>
            <a:r>
              <a:rPr lang="en-GB" dirty="0" err="1"/>
              <a:t>len</a:t>
            </a:r>
            <a:r>
              <a:rPr lang="en-GB" dirty="0"/>
              <a:t>(data)</a:t>
            </a:r>
            <a:br>
              <a:rPr lang="en-GB" dirty="0"/>
            </a:br>
            <a:r>
              <a:rPr lang="en-GB" dirty="0"/>
              <a:t>print('Received {!r}'.format(data))</a:t>
            </a:r>
            <a:br>
              <a:rPr lang="en-GB" dirty="0"/>
            </a:br>
            <a:br>
              <a:rPr lang="en-GB" dirty="0"/>
            </a:br>
            <a:r>
              <a:rPr lang="en-GB" dirty="0"/>
              <a:t>finally:</a:t>
            </a:r>
            <a:br>
              <a:rPr lang="en-GB" dirty="0"/>
            </a:br>
            <a:r>
              <a:rPr lang="en-GB" dirty="0"/>
              <a:t>print('Closing socket')</a:t>
            </a:r>
            <a:br>
              <a:rPr lang="en-GB" dirty="0"/>
            </a:br>
            <a:r>
              <a:rPr lang="en-GB" dirty="0" err="1"/>
              <a:t>client_socket.close</a:t>
            </a:r>
            <a:r>
              <a:rPr lang="en-GB" dirty="0"/>
              <a:t>()</a:t>
            </a:r>
            <a:br>
              <a:rPr lang="en-GB" dirty="0"/>
            </a:br>
            <a:br>
              <a:rPr lang="en-GB" dirty="0"/>
            </a:br>
            <a:r>
              <a:rPr lang="en-GB" dirty="0"/>
              <a:t># Start the TCP client</a:t>
            </a:r>
            <a:br>
              <a:rPr lang="en-GB" dirty="0"/>
            </a:br>
            <a:r>
              <a:rPr lang="en-GB" dirty="0" err="1"/>
              <a:t>start_tcp_client</a:t>
            </a:r>
            <a:r>
              <a:rPr lang="en-GB" dirty="0"/>
              <a:t>()</a:t>
            </a:r>
          </a:p>
        </p:txBody>
      </p:sp>
    </p:spTree>
    <p:extLst>
      <p:ext uri="{BB962C8B-B14F-4D97-AF65-F5344CB8AC3E}">
        <p14:creationId xmlns:p14="http://schemas.microsoft.com/office/powerpoint/2010/main" val="2122817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defTabSz="610791" eaLnBrk="0" fontAlgn="base" hangingPunct="0">
              <a:lnSpc>
                <a:spcPct val="95000"/>
              </a:lnSpc>
              <a:spcBef>
                <a:spcPct val="50000"/>
              </a:spcBef>
              <a:spcAft>
                <a:spcPct val="0"/>
              </a:spcAft>
              <a:buClr>
                <a:srgbClr val="708CA1"/>
              </a:buClr>
            </a:pPr>
            <a:r>
              <a:rPr lang="en-GB" kern="0" dirty="0">
                <a:solidFill>
                  <a:srgbClr val="000000"/>
                </a:solidFill>
                <a:latin typeface="Rockwell" panose="02060603020205020403" pitchFamily="18" charset="0"/>
                <a:ea typeface="ＭＳ Ｐゴシック" charset="0"/>
              </a:rPr>
              <a:t>Implementing UDP Client-Server Communication</a:t>
            </a:r>
          </a:p>
        </p:txBody>
      </p:sp>
      <p:sp>
        <p:nvSpPr>
          <p:cNvPr id="3" name="Content Placeholder 2"/>
          <p:cNvSpPr>
            <a:spLocks noGrp="1"/>
          </p:cNvSpPr>
          <p:nvPr>
            <p:ph idx="1"/>
          </p:nvPr>
        </p:nvSpPr>
        <p:spPr>
          <a:prstGeom prst="rect">
            <a:avLst/>
          </a:prstGeom>
        </p:spPr>
        <p:txBody>
          <a:bodyPr>
            <a:normAutofit/>
          </a:bodyPr>
          <a:lstStyle/>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kern="0" dirty="0">
                <a:solidFill>
                  <a:srgbClr val="000000"/>
                </a:solidFill>
                <a:ea typeface="ＭＳ Ｐゴシック" charset="0"/>
              </a:rPr>
              <a:t>UDP (User Datagram Protocol) is a connectionless protocol that does not guarantee the delivery or order of data. </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kern="0" dirty="0">
                <a:solidFill>
                  <a:srgbClr val="000000"/>
                </a:solidFill>
                <a:ea typeface="ＭＳ Ｐゴシック" charset="0"/>
              </a:rPr>
              <a:t>It is suitable for applications where speed is more important than reliability, such as live video streaming and online gaming.</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kern="0" dirty="0">
                <a:solidFill>
                  <a:srgbClr val="000000"/>
                </a:solidFill>
                <a:ea typeface="ＭＳ Ｐゴシック" charset="0"/>
              </a:rPr>
              <a:t>In this example, the client sends a message to the UDP server, which then echoes the message back to the UDP client.</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kern="0" dirty="0">
                <a:solidFill>
                  <a:srgbClr val="000000"/>
                </a:solidFill>
                <a:ea typeface="ＭＳ Ｐゴシック" charset="0"/>
              </a:rPr>
              <a:t>Let’s create a simple UDP server that listens for incoming messages and echoes them back to the sender.</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endParaRPr lang="en-GB" kern="0" dirty="0">
              <a:solidFill>
                <a:srgbClr val="000000"/>
              </a:solidFill>
              <a:ea typeface="ＭＳ Ｐゴシック" charset="0"/>
            </a:endParaRP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endParaRPr lang="en-GB" kern="0" dirty="0">
              <a:solidFill>
                <a:srgbClr val="000000"/>
              </a:solidFill>
              <a:ea typeface="ＭＳ Ｐゴシック"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00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0A044A7-858E-F317-4E0D-200A0BCBB931}"/>
              </a:ext>
            </a:extLst>
          </p:cNvPr>
          <p:cNvSpPr txBox="1"/>
          <p:nvPr/>
        </p:nvSpPr>
        <p:spPr>
          <a:xfrm>
            <a:off x="2343150" y="1859339"/>
            <a:ext cx="6715125" cy="3139321"/>
          </a:xfrm>
          <a:prstGeom prst="rect">
            <a:avLst/>
          </a:prstGeom>
          <a:noFill/>
        </p:spPr>
        <p:txBody>
          <a:bodyPr wrap="square" rtlCol="0">
            <a:spAutoFit/>
          </a:bodyPr>
          <a:lstStyle/>
          <a:p>
            <a:r>
              <a:rPr lang="en-GB" dirty="0"/>
              <a:t>import socket</a:t>
            </a:r>
            <a:br>
              <a:rPr lang="en-GB" dirty="0"/>
            </a:br>
            <a:br>
              <a:rPr lang="en-GB" dirty="0"/>
            </a:br>
            <a:r>
              <a:rPr lang="en-GB" dirty="0"/>
              <a:t>def </a:t>
            </a:r>
            <a:r>
              <a:rPr lang="en-GB" dirty="0" err="1"/>
              <a:t>start_udp_server</a:t>
            </a:r>
            <a:r>
              <a:rPr lang="en-GB" dirty="0"/>
              <a:t>():</a:t>
            </a:r>
            <a:br>
              <a:rPr lang="en-GB" dirty="0"/>
            </a:br>
            <a:r>
              <a:rPr lang="en-GB" dirty="0"/>
              <a:t># Create a UDP/IP socket</a:t>
            </a:r>
            <a:br>
              <a:rPr lang="en-GB" dirty="0"/>
            </a:br>
            <a:r>
              <a:rPr lang="en-GB" dirty="0" err="1"/>
              <a:t>server_socket</a:t>
            </a:r>
            <a:r>
              <a:rPr lang="en-GB" dirty="0"/>
              <a:t> = </a:t>
            </a:r>
            <a:r>
              <a:rPr lang="en-GB" dirty="0" err="1"/>
              <a:t>socket.socket</a:t>
            </a:r>
            <a:r>
              <a:rPr lang="en-GB" dirty="0"/>
              <a:t>(</a:t>
            </a:r>
            <a:r>
              <a:rPr lang="en-GB" dirty="0" err="1"/>
              <a:t>socket.AF_INET</a:t>
            </a:r>
            <a:r>
              <a:rPr lang="en-GB" dirty="0"/>
              <a:t>, </a:t>
            </a:r>
            <a:r>
              <a:rPr lang="en-GB" b="1" dirty="0" err="1"/>
              <a:t>socket.SOCK_DGRAM</a:t>
            </a:r>
            <a:r>
              <a:rPr lang="en-GB" dirty="0"/>
              <a:t>)</a:t>
            </a:r>
            <a:br>
              <a:rPr lang="en-GB" dirty="0"/>
            </a:br>
            <a:br>
              <a:rPr lang="en-GB" dirty="0"/>
            </a:br>
            <a:r>
              <a:rPr lang="en-GB" dirty="0"/>
              <a:t># Bind the socket to the address and port</a:t>
            </a:r>
            <a:br>
              <a:rPr lang="en-GB" dirty="0"/>
            </a:br>
            <a:r>
              <a:rPr lang="en-GB" dirty="0" err="1"/>
              <a:t>server_address</a:t>
            </a:r>
            <a:r>
              <a:rPr lang="en-GB" dirty="0"/>
              <a:t> = ('localhost', 65432)</a:t>
            </a:r>
            <a:br>
              <a:rPr lang="en-GB" dirty="0"/>
            </a:br>
            <a:r>
              <a:rPr lang="en-GB" dirty="0"/>
              <a:t>print('Starting up on {} port {}'.format(*</a:t>
            </a:r>
            <a:r>
              <a:rPr lang="en-GB" dirty="0" err="1"/>
              <a:t>server_address</a:t>
            </a:r>
            <a:r>
              <a:rPr lang="en-GB" dirty="0"/>
              <a:t>))</a:t>
            </a:r>
            <a:br>
              <a:rPr lang="en-GB" dirty="0"/>
            </a:br>
            <a:r>
              <a:rPr lang="en-GB" dirty="0" err="1"/>
              <a:t>server_socket.bind</a:t>
            </a:r>
            <a:r>
              <a:rPr lang="en-GB" dirty="0"/>
              <a:t>(</a:t>
            </a:r>
            <a:r>
              <a:rPr lang="en-GB" dirty="0" err="1"/>
              <a:t>server_address</a:t>
            </a:r>
            <a:r>
              <a:rPr lang="en-GB" dirty="0"/>
              <a:t>)</a:t>
            </a:r>
            <a:br>
              <a:rPr lang="en-GB" dirty="0"/>
            </a:br>
            <a:endParaRPr lang="en-GB" dirty="0"/>
          </a:p>
        </p:txBody>
      </p:sp>
      <p:sp>
        <p:nvSpPr>
          <p:cNvPr id="2" name="Title 1">
            <a:extLst>
              <a:ext uri="{FF2B5EF4-FFF2-40B4-BE49-F238E27FC236}">
                <a16:creationId xmlns:a16="http://schemas.microsoft.com/office/drawing/2014/main" id="{365EDB44-93CA-6ED5-FBE7-73707A817AA6}"/>
              </a:ext>
            </a:extLst>
          </p:cNvPr>
          <p:cNvSpPr>
            <a:spLocks noGrp="1"/>
          </p:cNvSpPr>
          <p:nvPr>
            <p:ph type="title"/>
          </p:nvPr>
        </p:nvSpPr>
        <p:spPr>
          <a:xfrm>
            <a:off x="838200" y="365125"/>
            <a:ext cx="10515600" cy="1325563"/>
          </a:xfrm>
          <a:prstGeom prst="rect">
            <a:avLst/>
          </a:prstGeom>
        </p:spPr>
        <p:txBody>
          <a:bodyPr>
            <a:noAutofit/>
          </a:bodyPr>
          <a:lstStyle/>
          <a:p>
            <a:pPr defTabSz="610791" eaLnBrk="0" fontAlgn="base" hangingPunct="0">
              <a:lnSpc>
                <a:spcPct val="95000"/>
              </a:lnSpc>
              <a:spcBef>
                <a:spcPct val="50000"/>
              </a:spcBef>
              <a:spcAft>
                <a:spcPct val="0"/>
              </a:spcAft>
              <a:buClr>
                <a:srgbClr val="708CA1"/>
              </a:buClr>
            </a:pPr>
            <a:r>
              <a:rPr lang="en-GB" kern="0" dirty="0">
                <a:solidFill>
                  <a:srgbClr val="000000"/>
                </a:solidFill>
                <a:latin typeface="Rockwell" panose="02060603020205020403" pitchFamily="18" charset="0"/>
                <a:ea typeface="ＭＳ Ｐゴシック" charset="0"/>
              </a:rPr>
              <a:t>UDP Server: Create socket, bind to address/port</a:t>
            </a:r>
          </a:p>
        </p:txBody>
      </p:sp>
    </p:spTree>
    <p:extLst>
      <p:ext uri="{BB962C8B-B14F-4D97-AF65-F5344CB8AC3E}">
        <p14:creationId xmlns:p14="http://schemas.microsoft.com/office/powerpoint/2010/main" val="875604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a:latin typeface="Rockwell" panose="02060603020205020403" pitchFamily="18" charset="0"/>
              </a:rPr>
              <a:t>Learning outcomes</a:t>
            </a:r>
          </a:p>
        </p:txBody>
      </p:sp>
      <p:sp>
        <p:nvSpPr>
          <p:cNvPr id="3" name="Content Placeholder 2"/>
          <p:cNvSpPr>
            <a:spLocks noGrp="1"/>
          </p:cNvSpPr>
          <p:nvPr>
            <p:ph idx="1"/>
          </p:nvPr>
        </p:nvSpPr>
        <p:spPr>
          <a:prstGeom prst="rect">
            <a:avLst/>
          </a:prstGeom>
        </p:spPr>
        <p:txBody>
          <a:bodyPr>
            <a:normAutofit/>
          </a:bodyPr>
          <a:lstStyle/>
          <a:p>
            <a:pPr marL="514350" indent="-514350">
              <a:buFont typeface="+mj-lt"/>
              <a:buAutoNum type="arabicPeriod"/>
            </a:pPr>
            <a:endParaRPr lang="en-GB" sz="2800" dirty="0"/>
          </a:p>
          <a:p>
            <a:pPr marL="514350" indent="-514350">
              <a:buFont typeface="+mj-lt"/>
              <a:buAutoNum type="arabicPeriod"/>
            </a:pPr>
            <a:r>
              <a:rPr lang="en-GB" dirty="0"/>
              <a:t>Overview of Network Application Programming</a:t>
            </a:r>
          </a:p>
          <a:p>
            <a:pPr marL="514350" indent="-514350">
              <a:buFont typeface="+mj-lt"/>
              <a:buAutoNum type="arabicPeriod"/>
            </a:pPr>
            <a:r>
              <a:rPr lang="en-GB" dirty="0"/>
              <a:t>Python’s socket Module</a:t>
            </a:r>
          </a:p>
          <a:p>
            <a:pPr marL="514350" indent="-514350">
              <a:buFont typeface="+mj-lt"/>
              <a:buAutoNum type="arabicPeriod"/>
            </a:pPr>
            <a:r>
              <a:rPr lang="en-GB" dirty="0"/>
              <a:t>Building a Simple Network Application (Client-Server)</a:t>
            </a:r>
          </a:p>
          <a:p>
            <a:pPr marL="514350" indent="-514350">
              <a:buFont typeface="+mj-lt"/>
              <a:buAutoNum type="arabicPeriod"/>
            </a:pPr>
            <a:r>
              <a:rPr lang="en-GB" dirty="0"/>
              <a:t>How to handle Multiple Clients</a:t>
            </a:r>
          </a:p>
          <a:p>
            <a:pPr marL="0" indent="0">
              <a:buNone/>
            </a:pPr>
            <a:br>
              <a:rPr lang="en-GB" dirty="0">
                <a:latin typeface="Times New Roman" panose="02020603050405020304" pitchFamily="18" charset="0"/>
                <a:ea typeface="Tahoma" panose="020B0604030504040204" pitchFamily="34" charset="0"/>
                <a:cs typeface="Times New Roman" panose="02020603050405020304" pitchFamily="18" charset="0"/>
              </a:rPr>
            </a:br>
            <a:endParaRPr lang="en-GB" sz="18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2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0A044A7-858E-F317-4E0D-200A0BCBB931}"/>
              </a:ext>
            </a:extLst>
          </p:cNvPr>
          <p:cNvSpPr txBox="1"/>
          <p:nvPr/>
        </p:nvSpPr>
        <p:spPr>
          <a:xfrm>
            <a:off x="2343150" y="1859339"/>
            <a:ext cx="6715125" cy="3970318"/>
          </a:xfrm>
          <a:prstGeom prst="rect">
            <a:avLst/>
          </a:prstGeom>
          <a:noFill/>
        </p:spPr>
        <p:txBody>
          <a:bodyPr wrap="square" rtlCol="0">
            <a:spAutoFit/>
          </a:bodyPr>
          <a:lstStyle/>
          <a:p>
            <a:r>
              <a:rPr lang="en-GB" dirty="0"/>
              <a:t>while True:</a:t>
            </a:r>
            <a:br>
              <a:rPr lang="en-GB" dirty="0"/>
            </a:br>
            <a:r>
              <a:rPr lang="en-GB" dirty="0"/>
              <a:t># Wait for a message</a:t>
            </a:r>
            <a:br>
              <a:rPr lang="en-GB" dirty="0"/>
            </a:br>
            <a:r>
              <a:rPr lang="en-GB" dirty="0"/>
              <a:t>print('Waiting for a message')</a:t>
            </a:r>
            <a:br>
              <a:rPr lang="en-GB" dirty="0"/>
            </a:br>
            <a:r>
              <a:rPr lang="en-GB" dirty="0"/>
              <a:t>data, address = </a:t>
            </a:r>
            <a:r>
              <a:rPr lang="en-GB" dirty="0" err="1"/>
              <a:t>server_socket.recvfrom</a:t>
            </a:r>
            <a:r>
              <a:rPr lang="en-GB" dirty="0"/>
              <a:t>(4096)</a:t>
            </a:r>
            <a:br>
              <a:rPr lang="en-GB" dirty="0"/>
            </a:br>
            <a:br>
              <a:rPr lang="en-GB" dirty="0"/>
            </a:br>
            <a:r>
              <a:rPr lang="en-GB" dirty="0"/>
              <a:t>print('Received {} bytes from {}'.format(</a:t>
            </a:r>
            <a:r>
              <a:rPr lang="en-GB" dirty="0" err="1"/>
              <a:t>len</a:t>
            </a:r>
            <a:r>
              <a:rPr lang="en-GB" dirty="0"/>
              <a:t>(data), address))</a:t>
            </a:r>
            <a:br>
              <a:rPr lang="en-GB" dirty="0"/>
            </a:br>
            <a:r>
              <a:rPr lang="en-GB" dirty="0"/>
              <a:t>print(data)</a:t>
            </a:r>
            <a:br>
              <a:rPr lang="en-GB" dirty="0"/>
            </a:br>
            <a:br>
              <a:rPr lang="en-GB" dirty="0"/>
            </a:br>
            <a:r>
              <a:rPr lang="en-GB" dirty="0"/>
              <a:t>if data:</a:t>
            </a:r>
            <a:br>
              <a:rPr lang="en-GB" dirty="0"/>
            </a:br>
            <a:r>
              <a:rPr lang="en-GB" dirty="0"/>
              <a:t>sent = </a:t>
            </a:r>
            <a:r>
              <a:rPr lang="en-GB" dirty="0" err="1"/>
              <a:t>server_socket.sendto</a:t>
            </a:r>
            <a:r>
              <a:rPr lang="en-GB" dirty="0"/>
              <a:t>(data, address)</a:t>
            </a:r>
            <a:br>
              <a:rPr lang="en-GB" dirty="0"/>
            </a:br>
            <a:r>
              <a:rPr lang="en-GB" dirty="0"/>
              <a:t>print('Sent {} bytes back to {}'.format(sent, address))</a:t>
            </a:r>
            <a:br>
              <a:rPr lang="en-GB" dirty="0"/>
            </a:br>
            <a:br>
              <a:rPr lang="en-GB" dirty="0"/>
            </a:br>
            <a:r>
              <a:rPr lang="en-GB" dirty="0"/>
              <a:t># Start the UDP server</a:t>
            </a:r>
            <a:br>
              <a:rPr lang="en-GB" dirty="0"/>
            </a:br>
            <a:r>
              <a:rPr lang="en-GB" dirty="0" err="1"/>
              <a:t>start_udp_server</a:t>
            </a:r>
            <a:r>
              <a:rPr lang="en-GB" dirty="0"/>
              <a:t>()</a:t>
            </a:r>
          </a:p>
        </p:txBody>
      </p:sp>
      <p:sp>
        <p:nvSpPr>
          <p:cNvPr id="2" name="Title 1">
            <a:extLst>
              <a:ext uri="{FF2B5EF4-FFF2-40B4-BE49-F238E27FC236}">
                <a16:creationId xmlns:a16="http://schemas.microsoft.com/office/drawing/2014/main" id="{365EDB44-93CA-6ED5-FBE7-73707A817AA6}"/>
              </a:ext>
            </a:extLst>
          </p:cNvPr>
          <p:cNvSpPr>
            <a:spLocks noGrp="1"/>
          </p:cNvSpPr>
          <p:nvPr>
            <p:ph type="title"/>
          </p:nvPr>
        </p:nvSpPr>
        <p:spPr>
          <a:xfrm>
            <a:off x="838200" y="365125"/>
            <a:ext cx="10515600" cy="1325563"/>
          </a:xfrm>
          <a:prstGeom prst="rect">
            <a:avLst/>
          </a:prstGeom>
        </p:spPr>
        <p:txBody>
          <a:bodyPr>
            <a:normAutofit/>
          </a:bodyPr>
          <a:lstStyle/>
          <a:p>
            <a:pPr defTabSz="610791" eaLnBrk="0" fontAlgn="base" hangingPunct="0">
              <a:lnSpc>
                <a:spcPct val="95000"/>
              </a:lnSpc>
              <a:spcBef>
                <a:spcPct val="50000"/>
              </a:spcBef>
              <a:spcAft>
                <a:spcPct val="0"/>
              </a:spcAft>
              <a:buClr>
                <a:srgbClr val="708CA1"/>
              </a:buClr>
            </a:pPr>
            <a:r>
              <a:rPr lang="en-GB" kern="0" dirty="0">
                <a:solidFill>
                  <a:srgbClr val="000000"/>
                </a:solidFill>
                <a:latin typeface="Rockwell" panose="02060603020205020403" pitchFamily="18" charset="0"/>
                <a:ea typeface="ＭＳ Ｐゴシック" charset="0"/>
              </a:rPr>
              <a:t>UDP Server: Wait for message</a:t>
            </a:r>
            <a:endParaRPr lang="en-GB" sz="4400" kern="0" dirty="0">
              <a:solidFill>
                <a:srgbClr val="000000"/>
              </a:solidFill>
              <a:latin typeface="Rockwell" panose="02060603020205020403" pitchFamily="18" charset="0"/>
              <a:ea typeface="ＭＳ Ｐゴシック" charset="0"/>
            </a:endParaRPr>
          </a:p>
        </p:txBody>
      </p:sp>
    </p:spTree>
    <p:extLst>
      <p:ext uri="{BB962C8B-B14F-4D97-AF65-F5344CB8AC3E}">
        <p14:creationId xmlns:p14="http://schemas.microsoft.com/office/powerpoint/2010/main" val="620844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0A044A7-858E-F317-4E0D-200A0BCBB931}"/>
              </a:ext>
            </a:extLst>
          </p:cNvPr>
          <p:cNvSpPr txBox="1"/>
          <p:nvPr/>
        </p:nvSpPr>
        <p:spPr>
          <a:xfrm>
            <a:off x="2343150" y="1859339"/>
            <a:ext cx="6715125" cy="2585323"/>
          </a:xfrm>
          <a:prstGeom prst="rect">
            <a:avLst/>
          </a:prstGeom>
          <a:noFill/>
        </p:spPr>
        <p:txBody>
          <a:bodyPr wrap="square" rtlCol="0">
            <a:spAutoFit/>
          </a:bodyPr>
          <a:lstStyle/>
          <a:p>
            <a:r>
              <a:rPr lang="en-GB" dirty="0"/>
              <a:t>import socket</a:t>
            </a:r>
            <a:br>
              <a:rPr lang="en-GB" dirty="0"/>
            </a:br>
            <a:br>
              <a:rPr lang="en-GB" dirty="0"/>
            </a:br>
            <a:r>
              <a:rPr lang="en-GB" dirty="0"/>
              <a:t>def </a:t>
            </a:r>
            <a:r>
              <a:rPr lang="en-GB" dirty="0" err="1"/>
              <a:t>start_udp_client</a:t>
            </a:r>
            <a:r>
              <a:rPr lang="en-GB" dirty="0"/>
              <a:t>():</a:t>
            </a:r>
            <a:br>
              <a:rPr lang="en-GB" dirty="0"/>
            </a:br>
            <a:r>
              <a:rPr lang="en-GB" dirty="0"/>
              <a:t># Create a UDP/IP socket</a:t>
            </a:r>
            <a:br>
              <a:rPr lang="en-GB" dirty="0"/>
            </a:br>
            <a:r>
              <a:rPr lang="en-GB" dirty="0" err="1"/>
              <a:t>client_socket</a:t>
            </a:r>
            <a:r>
              <a:rPr lang="en-GB" dirty="0"/>
              <a:t> = </a:t>
            </a:r>
            <a:r>
              <a:rPr lang="en-GB" dirty="0" err="1"/>
              <a:t>socket.socket</a:t>
            </a:r>
            <a:r>
              <a:rPr lang="en-GB" dirty="0"/>
              <a:t>(</a:t>
            </a:r>
            <a:r>
              <a:rPr lang="en-GB" dirty="0" err="1"/>
              <a:t>socket.AF_INET</a:t>
            </a:r>
            <a:r>
              <a:rPr lang="en-GB" dirty="0"/>
              <a:t>, </a:t>
            </a:r>
            <a:r>
              <a:rPr lang="en-GB" dirty="0" err="1"/>
              <a:t>socket.</a:t>
            </a:r>
            <a:r>
              <a:rPr lang="en-GB" b="1" dirty="0" err="1"/>
              <a:t>SOCK_DGRAM</a:t>
            </a:r>
            <a:r>
              <a:rPr lang="en-GB" dirty="0"/>
              <a:t>)</a:t>
            </a:r>
            <a:br>
              <a:rPr lang="en-GB" dirty="0"/>
            </a:br>
            <a:br>
              <a:rPr lang="en-GB" dirty="0"/>
            </a:br>
            <a:r>
              <a:rPr lang="en-GB" dirty="0"/>
              <a:t># Server address</a:t>
            </a:r>
            <a:br>
              <a:rPr lang="en-GB" dirty="0"/>
            </a:br>
            <a:r>
              <a:rPr lang="en-GB" dirty="0" err="1"/>
              <a:t>server_address</a:t>
            </a:r>
            <a:r>
              <a:rPr lang="en-GB" dirty="0"/>
              <a:t> = ('localhost', 65432)</a:t>
            </a:r>
            <a:br>
              <a:rPr lang="en-GB" dirty="0"/>
            </a:br>
            <a:r>
              <a:rPr lang="en-GB" dirty="0"/>
              <a:t>message = </a:t>
            </a:r>
            <a:r>
              <a:rPr lang="en-GB" dirty="0" err="1"/>
              <a:t>b'This</a:t>
            </a:r>
            <a:r>
              <a:rPr lang="en-GB" dirty="0"/>
              <a:t> is the message. It will be repeated.'</a:t>
            </a:r>
          </a:p>
        </p:txBody>
      </p:sp>
      <p:sp>
        <p:nvSpPr>
          <p:cNvPr id="2" name="Title 1">
            <a:extLst>
              <a:ext uri="{FF2B5EF4-FFF2-40B4-BE49-F238E27FC236}">
                <a16:creationId xmlns:a16="http://schemas.microsoft.com/office/drawing/2014/main" id="{365EDB44-93CA-6ED5-FBE7-73707A817AA6}"/>
              </a:ext>
            </a:extLst>
          </p:cNvPr>
          <p:cNvSpPr>
            <a:spLocks noGrp="1"/>
          </p:cNvSpPr>
          <p:nvPr>
            <p:ph type="title"/>
          </p:nvPr>
        </p:nvSpPr>
        <p:spPr>
          <a:xfrm>
            <a:off x="838200" y="365125"/>
            <a:ext cx="10515600" cy="1325563"/>
          </a:xfrm>
          <a:prstGeom prst="rect">
            <a:avLst/>
          </a:prstGeom>
        </p:spPr>
        <p:txBody>
          <a:bodyPr>
            <a:noAutofit/>
          </a:bodyPr>
          <a:lstStyle/>
          <a:p>
            <a:pPr defTabSz="610791" eaLnBrk="0" fontAlgn="base" hangingPunct="0">
              <a:lnSpc>
                <a:spcPct val="95000"/>
              </a:lnSpc>
              <a:spcBef>
                <a:spcPct val="50000"/>
              </a:spcBef>
              <a:spcAft>
                <a:spcPct val="0"/>
              </a:spcAft>
              <a:buClr>
                <a:srgbClr val="708CA1"/>
              </a:buClr>
            </a:pPr>
            <a:r>
              <a:rPr lang="en-GB" kern="0" dirty="0">
                <a:solidFill>
                  <a:srgbClr val="000000"/>
                </a:solidFill>
                <a:latin typeface="Rockwell" panose="02060603020205020403" pitchFamily="18" charset="0"/>
                <a:ea typeface="ＭＳ Ｐゴシック" charset="0"/>
              </a:rPr>
              <a:t>UDP Client: Create socket and Server address/port</a:t>
            </a:r>
          </a:p>
        </p:txBody>
      </p:sp>
    </p:spTree>
    <p:extLst>
      <p:ext uri="{BB962C8B-B14F-4D97-AF65-F5344CB8AC3E}">
        <p14:creationId xmlns:p14="http://schemas.microsoft.com/office/powerpoint/2010/main" val="266035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0A044A7-858E-F317-4E0D-200A0BCBB931}"/>
              </a:ext>
            </a:extLst>
          </p:cNvPr>
          <p:cNvSpPr txBox="1"/>
          <p:nvPr/>
        </p:nvSpPr>
        <p:spPr>
          <a:xfrm>
            <a:off x="2410746" y="1456526"/>
            <a:ext cx="6715125" cy="4524315"/>
          </a:xfrm>
          <a:prstGeom prst="rect">
            <a:avLst/>
          </a:prstGeom>
          <a:noFill/>
        </p:spPr>
        <p:txBody>
          <a:bodyPr wrap="square" rtlCol="0">
            <a:spAutoFit/>
          </a:bodyPr>
          <a:lstStyle/>
          <a:p>
            <a:r>
              <a:rPr lang="en-GB" dirty="0"/>
              <a:t>try:</a:t>
            </a:r>
          </a:p>
          <a:p>
            <a:r>
              <a:rPr lang="en-GB" dirty="0"/>
              <a:t>        # Send data</a:t>
            </a:r>
          </a:p>
          <a:p>
            <a:r>
              <a:rPr lang="en-GB" dirty="0"/>
              <a:t>        print('Sending {!r}'.format(message))</a:t>
            </a:r>
          </a:p>
          <a:p>
            <a:r>
              <a:rPr lang="en-GB" dirty="0"/>
              <a:t>        sent = </a:t>
            </a:r>
            <a:r>
              <a:rPr lang="en-GB" dirty="0" err="1"/>
              <a:t>client_socket.sendto</a:t>
            </a:r>
            <a:r>
              <a:rPr lang="en-GB" dirty="0"/>
              <a:t>(message, </a:t>
            </a:r>
            <a:r>
              <a:rPr lang="en-GB" dirty="0" err="1"/>
              <a:t>server_address</a:t>
            </a:r>
            <a:r>
              <a:rPr lang="en-GB" dirty="0"/>
              <a:t>)</a:t>
            </a:r>
          </a:p>
          <a:p>
            <a:endParaRPr lang="en-GB" dirty="0"/>
          </a:p>
          <a:p>
            <a:r>
              <a:rPr lang="en-GB" dirty="0"/>
              <a:t>        # Receive response</a:t>
            </a:r>
          </a:p>
          <a:p>
            <a:r>
              <a:rPr lang="en-GB" dirty="0"/>
              <a:t>        print('Waiting for a response')</a:t>
            </a:r>
          </a:p>
          <a:p>
            <a:r>
              <a:rPr lang="en-GB" dirty="0"/>
              <a:t>        data, server = </a:t>
            </a:r>
            <a:r>
              <a:rPr lang="en-GB" dirty="0" err="1"/>
              <a:t>client_socket.recvfrom</a:t>
            </a:r>
            <a:r>
              <a:rPr lang="en-GB" dirty="0"/>
              <a:t>(4096)</a:t>
            </a:r>
          </a:p>
          <a:p>
            <a:r>
              <a:rPr lang="en-GB" dirty="0"/>
              <a:t>        print('Received {!r}'.format(data))</a:t>
            </a:r>
          </a:p>
          <a:p>
            <a:endParaRPr lang="en-GB" dirty="0"/>
          </a:p>
          <a:p>
            <a:r>
              <a:rPr lang="en-GB" dirty="0"/>
              <a:t>    finally:</a:t>
            </a:r>
          </a:p>
          <a:p>
            <a:r>
              <a:rPr lang="en-GB" dirty="0"/>
              <a:t>        print('Closing socket')</a:t>
            </a:r>
          </a:p>
          <a:p>
            <a:r>
              <a:rPr lang="en-GB" dirty="0"/>
              <a:t>        </a:t>
            </a:r>
            <a:r>
              <a:rPr lang="en-GB" dirty="0" err="1"/>
              <a:t>client_socket.close</a:t>
            </a:r>
            <a:r>
              <a:rPr lang="en-GB" dirty="0"/>
              <a:t>()</a:t>
            </a:r>
          </a:p>
          <a:p>
            <a:endParaRPr lang="en-GB" dirty="0"/>
          </a:p>
          <a:p>
            <a:r>
              <a:rPr lang="en-GB" dirty="0"/>
              <a:t># Start the UDP client</a:t>
            </a:r>
          </a:p>
          <a:p>
            <a:r>
              <a:rPr lang="en-GB" dirty="0" err="1"/>
              <a:t>start_udp_client</a:t>
            </a:r>
            <a:r>
              <a:rPr lang="en-GB" dirty="0"/>
              <a:t>()</a:t>
            </a:r>
          </a:p>
        </p:txBody>
      </p:sp>
      <p:sp>
        <p:nvSpPr>
          <p:cNvPr id="2" name="Title 1">
            <a:extLst>
              <a:ext uri="{FF2B5EF4-FFF2-40B4-BE49-F238E27FC236}">
                <a16:creationId xmlns:a16="http://schemas.microsoft.com/office/drawing/2014/main" id="{365EDB44-93CA-6ED5-FBE7-73707A817AA6}"/>
              </a:ext>
            </a:extLst>
          </p:cNvPr>
          <p:cNvSpPr>
            <a:spLocks noGrp="1"/>
          </p:cNvSpPr>
          <p:nvPr>
            <p:ph type="title"/>
          </p:nvPr>
        </p:nvSpPr>
        <p:spPr>
          <a:xfrm>
            <a:off x="838200" y="365125"/>
            <a:ext cx="10515600" cy="1179889"/>
          </a:xfrm>
          <a:prstGeom prst="rect">
            <a:avLst/>
          </a:prstGeom>
        </p:spPr>
        <p:txBody>
          <a:bodyPr>
            <a:noAutofit/>
          </a:bodyPr>
          <a:lstStyle/>
          <a:p>
            <a:pPr defTabSz="610791" eaLnBrk="0" fontAlgn="base" hangingPunct="0">
              <a:lnSpc>
                <a:spcPct val="95000"/>
              </a:lnSpc>
              <a:spcBef>
                <a:spcPct val="50000"/>
              </a:spcBef>
              <a:spcAft>
                <a:spcPct val="0"/>
              </a:spcAft>
              <a:buClr>
                <a:srgbClr val="708CA1"/>
              </a:buClr>
            </a:pPr>
            <a:r>
              <a:rPr lang="en-GB" kern="0" dirty="0">
                <a:solidFill>
                  <a:srgbClr val="000000"/>
                </a:solidFill>
                <a:latin typeface="Rockwell" panose="02060603020205020403" pitchFamily="18" charset="0"/>
                <a:ea typeface="ＭＳ Ｐゴシック" charset="0"/>
              </a:rPr>
              <a:t>UDP Client: Send and Receive response from server</a:t>
            </a:r>
          </a:p>
        </p:txBody>
      </p:sp>
    </p:spTree>
    <p:extLst>
      <p:ext uri="{BB962C8B-B14F-4D97-AF65-F5344CB8AC3E}">
        <p14:creationId xmlns:p14="http://schemas.microsoft.com/office/powerpoint/2010/main" val="1786951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defTabSz="610791" eaLnBrk="0" fontAlgn="base" hangingPunct="0">
              <a:lnSpc>
                <a:spcPct val="95000"/>
              </a:lnSpc>
              <a:spcBef>
                <a:spcPct val="50000"/>
              </a:spcBef>
              <a:spcAft>
                <a:spcPct val="0"/>
              </a:spcAft>
              <a:buClr>
                <a:srgbClr val="708CA1"/>
              </a:buClr>
            </a:pPr>
            <a:r>
              <a:rPr lang="en-GB" sz="4400" kern="0" dirty="0">
                <a:solidFill>
                  <a:srgbClr val="000000"/>
                </a:solidFill>
                <a:latin typeface="Rockwell" panose="02060603020205020403" pitchFamily="18" charset="0"/>
                <a:ea typeface="ＭＳ Ｐゴシック" charset="0"/>
              </a:rPr>
              <a:t>Handling Multiple Clients?</a:t>
            </a:r>
          </a:p>
        </p:txBody>
      </p:sp>
      <p:sp>
        <p:nvSpPr>
          <p:cNvPr id="3" name="Content Placeholder 2"/>
          <p:cNvSpPr>
            <a:spLocks noGrp="1"/>
          </p:cNvSpPr>
          <p:nvPr>
            <p:ph idx="1"/>
          </p:nvPr>
        </p:nvSpPr>
        <p:spPr>
          <a:prstGeom prst="rect">
            <a:avLst/>
          </a:prstGeom>
        </p:spPr>
        <p:txBody>
          <a:bodyPr>
            <a:normAutofit/>
          </a:bodyPr>
          <a:lstStyle/>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kern="0" dirty="0">
                <a:solidFill>
                  <a:srgbClr val="000000"/>
                </a:solidFill>
                <a:ea typeface="ＭＳ Ｐゴシック" charset="0"/>
              </a:rPr>
              <a:t>To handle multiple clients simultaneously, you can use threading.</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kern="0" dirty="0">
                <a:solidFill>
                  <a:srgbClr val="000000"/>
                </a:solidFill>
                <a:ea typeface="ＭＳ Ｐゴシック" charset="0"/>
              </a:rPr>
              <a:t> Each client connection is handled in a separate thread, allowing the server to manage multiple connections concurrently.</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kern="0" dirty="0">
                <a:solidFill>
                  <a:srgbClr val="000000"/>
                </a:solidFill>
                <a:ea typeface="ＭＳ Ｐゴシック" charset="0"/>
              </a:rPr>
              <a:t>We would discuss Python threading next week.</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endParaRPr lang="en-GB" kern="0" dirty="0">
              <a:solidFill>
                <a:srgbClr val="000000"/>
              </a:solidFill>
              <a:ea typeface="ＭＳ Ｐゴシック"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5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0A044A7-858E-F317-4E0D-200A0BCBB931}"/>
              </a:ext>
            </a:extLst>
          </p:cNvPr>
          <p:cNvSpPr txBox="1"/>
          <p:nvPr/>
        </p:nvSpPr>
        <p:spPr>
          <a:xfrm>
            <a:off x="2381250" y="1417196"/>
            <a:ext cx="6715125" cy="4524315"/>
          </a:xfrm>
          <a:prstGeom prst="rect">
            <a:avLst/>
          </a:prstGeom>
          <a:noFill/>
        </p:spPr>
        <p:txBody>
          <a:bodyPr wrap="square" rtlCol="0">
            <a:spAutoFit/>
          </a:bodyPr>
          <a:lstStyle/>
          <a:p>
            <a:r>
              <a:rPr lang="en-GB" dirty="0"/>
              <a:t>import socket</a:t>
            </a:r>
          </a:p>
          <a:p>
            <a:r>
              <a:rPr lang="en-GB" dirty="0"/>
              <a:t>import threading</a:t>
            </a:r>
          </a:p>
          <a:p>
            <a:endParaRPr lang="en-GB" dirty="0"/>
          </a:p>
          <a:p>
            <a:r>
              <a:rPr lang="en-GB" dirty="0"/>
              <a:t>def </a:t>
            </a:r>
            <a:r>
              <a:rPr lang="en-GB" dirty="0" err="1"/>
              <a:t>handle_client</a:t>
            </a:r>
            <a:r>
              <a:rPr lang="en-GB" dirty="0"/>
              <a:t>(connection, </a:t>
            </a:r>
            <a:r>
              <a:rPr lang="en-GB" dirty="0" err="1"/>
              <a:t>client_address</a:t>
            </a:r>
            <a:r>
              <a:rPr lang="en-GB" dirty="0"/>
              <a:t>):</a:t>
            </a:r>
          </a:p>
          <a:p>
            <a:r>
              <a:rPr lang="en-GB" dirty="0"/>
              <a:t>    try:</a:t>
            </a:r>
          </a:p>
          <a:p>
            <a:r>
              <a:rPr lang="en-GB" dirty="0"/>
              <a:t>        print('Connection from', </a:t>
            </a:r>
            <a:r>
              <a:rPr lang="en-GB" dirty="0" err="1"/>
              <a:t>client_address</a:t>
            </a:r>
            <a:r>
              <a:rPr lang="en-GB" dirty="0"/>
              <a:t>)</a:t>
            </a:r>
          </a:p>
          <a:p>
            <a:r>
              <a:rPr lang="en-GB" dirty="0"/>
              <a:t>        while True:</a:t>
            </a:r>
          </a:p>
          <a:p>
            <a:r>
              <a:rPr lang="en-GB" dirty="0"/>
              <a:t>            data = </a:t>
            </a:r>
            <a:r>
              <a:rPr lang="en-GB" dirty="0" err="1"/>
              <a:t>connection.recv</a:t>
            </a:r>
            <a:r>
              <a:rPr lang="en-GB" dirty="0"/>
              <a:t>(16)</a:t>
            </a:r>
          </a:p>
          <a:p>
            <a:r>
              <a:rPr lang="en-GB" dirty="0"/>
              <a:t>            if data:</a:t>
            </a:r>
          </a:p>
          <a:p>
            <a:r>
              <a:rPr lang="en-GB" dirty="0"/>
              <a:t>                print('Received {!r}'.format(data))</a:t>
            </a:r>
          </a:p>
          <a:p>
            <a:r>
              <a:rPr lang="en-GB" dirty="0"/>
              <a:t>                </a:t>
            </a:r>
            <a:r>
              <a:rPr lang="en-GB" dirty="0" err="1"/>
              <a:t>connection.sendall</a:t>
            </a:r>
            <a:r>
              <a:rPr lang="en-GB" dirty="0"/>
              <a:t>(data)</a:t>
            </a:r>
          </a:p>
          <a:p>
            <a:r>
              <a:rPr lang="en-GB" dirty="0"/>
              <a:t>            else:</a:t>
            </a:r>
          </a:p>
          <a:p>
            <a:r>
              <a:rPr lang="en-GB" dirty="0"/>
              <a:t>                print('No more data from', </a:t>
            </a:r>
            <a:r>
              <a:rPr lang="en-GB" dirty="0" err="1"/>
              <a:t>client_address</a:t>
            </a:r>
            <a:r>
              <a:rPr lang="en-GB" dirty="0"/>
              <a:t>)</a:t>
            </a:r>
          </a:p>
          <a:p>
            <a:r>
              <a:rPr lang="en-GB" dirty="0"/>
              <a:t>                break</a:t>
            </a:r>
          </a:p>
          <a:p>
            <a:r>
              <a:rPr lang="en-GB" dirty="0"/>
              <a:t>    finally:</a:t>
            </a:r>
          </a:p>
          <a:p>
            <a:r>
              <a:rPr lang="en-GB" dirty="0"/>
              <a:t>        </a:t>
            </a:r>
            <a:r>
              <a:rPr lang="en-GB" dirty="0" err="1"/>
              <a:t>connection.close</a:t>
            </a:r>
            <a:r>
              <a:rPr lang="en-GB" dirty="0"/>
              <a:t>()</a:t>
            </a:r>
          </a:p>
        </p:txBody>
      </p:sp>
      <p:sp>
        <p:nvSpPr>
          <p:cNvPr id="2" name="Title 1">
            <a:extLst>
              <a:ext uri="{FF2B5EF4-FFF2-40B4-BE49-F238E27FC236}">
                <a16:creationId xmlns:a16="http://schemas.microsoft.com/office/drawing/2014/main" id="{365EDB44-93CA-6ED5-FBE7-73707A817AA6}"/>
              </a:ext>
            </a:extLst>
          </p:cNvPr>
          <p:cNvSpPr>
            <a:spLocks noGrp="1"/>
          </p:cNvSpPr>
          <p:nvPr>
            <p:ph type="title"/>
          </p:nvPr>
        </p:nvSpPr>
        <p:spPr>
          <a:xfrm>
            <a:off x="838200" y="365125"/>
            <a:ext cx="10515600" cy="1325563"/>
          </a:xfrm>
          <a:prstGeom prst="rect">
            <a:avLst/>
          </a:prstGeom>
        </p:spPr>
        <p:txBody>
          <a:bodyPr>
            <a:normAutofit/>
          </a:bodyPr>
          <a:lstStyle/>
          <a:p>
            <a:pPr defTabSz="610791" eaLnBrk="0" fontAlgn="base" hangingPunct="0">
              <a:lnSpc>
                <a:spcPct val="95000"/>
              </a:lnSpc>
              <a:spcBef>
                <a:spcPct val="50000"/>
              </a:spcBef>
              <a:spcAft>
                <a:spcPct val="0"/>
              </a:spcAft>
              <a:buClr>
                <a:srgbClr val="708CA1"/>
              </a:buClr>
            </a:pPr>
            <a:r>
              <a:rPr lang="en-GB" kern="0" dirty="0">
                <a:solidFill>
                  <a:srgbClr val="000000"/>
                </a:solidFill>
                <a:latin typeface="Rockwell" panose="02060603020205020403" pitchFamily="18" charset="0"/>
                <a:ea typeface="ＭＳ Ｐゴシック" charset="0"/>
              </a:rPr>
              <a:t>Multi-threaded TCP server</a:t>
            </a:r>
            <a:endParaRPr lang="en-GB" sz="4400" kern="0" dirty="0">
              <a:solidFill>
                <a:srgbClr val="000000"/>
              </a:solidFill>
              <a:latin typeface="Rockwell" panose="02060603020205020403" pitchFamily="18" charset="0"/>
              <a:ea typeface="ＭＳ Ｐゴシック" charset="0"/>
            </a:endParaRPr>
          </a:p>
        </p:txBody>
      </p:sp>
    </p:spTree>
    <p:extLst>
      <p:ext uri="{BB962C8B-B14F-4D97-AF65-F5344CB8AC3E}">
        <p14:creationId xmlns:p14="http://schemas.microsoft.com/office/powerpoint/2010/main" val="3698590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0A044A7-858E-F317-4E0D-200A0BCBB931}"/>
              </a:ext>
            </a:extLst>
          </p:cNvPr>
          <p:cNvSpPr txBox="1"/>
          <p:nvPr/>
        </p:nvSpPr>
        <p:spPr>
          <a:xfrm>
            <a:off x="2381250" y="2002214"/>
            <a:ext cx="6715125" cy="3416320"/>
          </a:xfrm>
          <a:prstGeom prst="rect">
            <a:avLst/>
          </a:prstGeom>
          <a:noFill/>
        </p:spPr>
        <p:txBody>
          <a:bodyPr wrap="square" rtlCol="0">
            <a:spAutoFit/>
          </a:bodyPr>
          <a:lstStyle/>
          <a:p>
            <a:r>
              <a:rPr lang="en-GB" dirty="0"/>
              <a:t>def </a:t>
            </a:r>
            <a:r>
              <a:rPr lang="en-GB" dirty="0" err="1"/>
              <a:t>start_threaded_tcp_server</a:t>
            </a:r>
            <a:r>
              <a:rPr lang="en-GB" dirty="0"/>
              <a:t>():</a:t>
            </a:r>
            <a:br>
              <a:rPr lang="en-GB" dirty="0"/>
            </a:br>
            <a:r>
              <a:rPr lang="en-GB" dirty="0"/>
              <a:t># Create a TCP/IP socket</a:t>
            </a:r>
            <a:br>
              <a:rPr lang="en-GB" dirty="0"/>
            </a:br>
            <a:r>
              <a:rPr lang="en-GB" dirty="0" err="1"/>
              <a:t>server_socket</a:t>
            </a:r>
            <a:r>
              <a:rPr lang="en-GB" dirty="0"/>
              <a:t> = </a:t>
            </a:r>
            <a:r>
              <a:rPr lang="en-GB" dirty="0" err="1"/>
              <a:t>socket.socket</a:t>
            </a:r>
            <a:r>
              <a:rPr lang="en-GB" dirty="0"/>
              <a:t>(</a:t>
            </a:r>
            <a:r>
              <a:rPr lang="en-GB" dirty="0" err="1"/>
              <a:t>socket.AF_INET</a:t>
            </a:r>
            <a:r>
              <a:rPr lang="en-GB" dirty="0"/>
              <a:t>, </a:t>
            </a:r>
            <a:r>
              <a:rPr lang="en-GB" dirty="0" err="1"/>
              <a:t>socket.</a:t>
            </a:r>
            <a:r>
              <a:rPr lang="en-GB" b="1" dirty="0" err="1"/>
              <a:t>SOCK_STREAM</a:t>
            </a:r>
            <a:r>
              <a:rPr lang="en-GB" dirty="0"/>
              <a:t>)</a:t>
            </a:r>
            <a:br>
              <a:rPr lang="en-GB" dirty="0"/>
            </a:br>
            <a:br>
              <a:rPr lang="en-GB" dirty="0"/>
            </a:br>
            <a:r>
              <a:rPr lang="en-GB" dirty="0"/>
              <a:t># Bind the socket to the address and port</a:t>
            </a:r>
            <a:br>
              <a:rPr lang="en-GB" dirty="0"/>
            </a:br>
            <a:r>
              <a:rPr lang="en-GB" dirty="0" err="1"/>
              <a:t>server_address</a:t>
            </a:r>
            <a:r>
              <a:rPr lang="en-GB" dirty="0"/>
              <a:t> = ('localhost', 65432)</a:t>
            </a:r>
            <a:br>
              <a:rPr lang="en-GB" dirty="0"/>
            </a:br>
            <a:r>
              <a:rPr lang="en-GB" dirty="0" err="1"/>
              <a:t>server_socket.bind</a:t>
            </a:r>
            <a:r>
              <a:rPr lang="en-GB" dirty="0"/>
              <a:t>(</a:t>
            </a:r>
            <a:r>
              <a:rPr lang="en-GB" dirty="0" err="1"/>
              <a:t>server_address</a:t>
            </a:r>
            <a:r>
              <a:rPr lang="en-GB" dirty="0"/>
              <a:t>)</a:t>
            </a:r>
            <a:br>
              <a:rPr lang="en-GB" dirty="0"/>
            </a:br>
            <a:br>
              <a:rPr lang="en-GB" dirty="0"/>
            </a:br>
            <a:r>
              <a:rPr lang="en-GB" dirty="0"/>
              <a:t># Listen for incoming connections</a:t>
            </a:r>
            <a:br>
              <a:rPr lang="en-GB" dirty="0"/>
            </a:br>
            <a:r>
              <a:rPr lang="en-GB" dirty="0" err="1"/>
              <a:t>server_socket.listen</a:t>
            </a:r>
            <a:r>
              <a:rPr lang="en-GB" dirty="0"/>
              <a:t>(5)</a:t>
            </a:r>
            <a:br>
              <a:rPr lang="en-GB" dirty="0"/>
            </a:br>
            <a:r>
              <a:rPr lang="en-GB" dirty="0"/>
              <a:t>print('Waiting for a connection')</a:t>
            </a:r>
            <a:br>
              <a:rPr lang="en-GB" dirty="0"/>
            </a:br>
            <a:endParaRPr lang="en-GB" dirty="0"/>
          </a:p>
        </p:txBody>
      </p:sp>
      <p:sp>
        <p:nvSpPr>
          <p:cNvPr id="2" name="Title 1">
            <a:extLst>
              <a:ext uri="{FF2B5EF4-FFF2-40B4-BE49-F238E27FC236}">
                <a16:creationId xmlns:a16="http://schemas.microsoft.com/office/drawing/2014/main" id="{365EDB44-93CA-6ED5-FBE7-73707A817AA6}"/>
              </a:ext>
            </a:extLst>
          </p:cNvPr>
          <p:cNvSpPr>
            <a:spLocks noGrp="1"/>
          </p:cNvSpPr>
          <p:nvPr>
            <p:ph type="title"/>
          </p:nvPr>
        </p:nvSpPr>
        <p:spPr>
          <a:xfrm>
            <a:off x="838200" y="365125"/>
            <a:ext cx="10515600" cy="1325563"/>
          </a:xfrm>
          <a:prstGeom prst="rect">
            <a:avLst/>
          </a:prstGeom>
        </p:spPr>
        <p:txBody>
          <a:bodyPr>
            <a:normAutofit fontScale="90000"/>
          </a:bodyPr>
          <a:lstStyle/>
          <a:p>
            <a:pPr defTabSz="610791" eaLnBrk="0" fontAlgn="base" hangingPunct="0">
              <a:lnSpc>
                <a:spcPct val="95000"/>
              </a:lnSpc>
              <a:spcBef>
                <a:spcPct val="50000"/>
              </a:spcBef>
              <a:spcAft>
                <a:spcPct val="0"/>
              </a:spcAft>
              <a:buClr>
                <a:srgbClr val="708CA1"/>
              </a:buClr>
            </a:pPr>
            <a:r>
              <a:rPr lang="en-GB" kern="0" dirty="0">
                <a:solidFill>
                  <a:srgbClr val="000000"/>
                </a:solidFill>
                <a:latin typeface="Rockwell" panose="02060603020205020403" pitchFamily="18" charset="0"/>
                <a:ea typeface="ＭＳ Ｐゴシック" charset="0"/>
              </a:rPr>
              <a:t>C</a:t>
            </a:r>
            <a:r>
              <a:rPr lang="en-GB" sz="4400" kern="0" dirty="0">
                <a:solidFill>
                  <a:srgbClr val="000000"/>
                </a:solidFill>
                <a:latin typeface="Rockwell" panose="02060603020205020403" pitchFamily="18" charset="0"/>
                <a:ea typeface="ＭＳ Ｐゴシック" charset="0"/>
              </a:rPr>
              <a:t>reate socket, bind and listen for connections</a:t>
            </a:r>
          </a:p>
        </p:txBody>
      </p:sp>
    </p:spTree>
    <p:extLst>
      <p:ext uri="{BB962C8B-B14F-4D97-AF65-F5344CB8AC3E}">
        <p14:creationId xmlns:p14="http://schemas.microsoft.com/office/powerpoint/2010/main" val="3728117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0A044A7-858E-F317-4E0D-200A0BCBB931}"/>
              </a:ext>
            </a:extLst>
          </p:cNvPr>
          <p:cNvSpPr txBox="1"/>
          <p:nvPr/>
        </p:nvSpPr>
        <p:spPr>
          <a:xfrm>
            <a:off x="2381250" y="2002214"/>
            <a:ext cx="6715125" cy="2308324"/>
          </a:xfrm>
          <a:prstGeom prst="rect">
            <a:avLst/>
          </a:prstGeom>
          <a:noFill/>
        </p:spPr>
        <p:txBody>
          <a:bodyPr wrap="square" rtlCol="0">
            <a:spAutoFit/>
          </a:bodyPr>
          <a:lstStyle/>
          <a:p>
            <a:r>
              <a:rPr lang="en-GB" dirty="0"/>
              <a:t>while True:</a:t>
            </a:r>
            <a:br>
              <a:rPr lang="en-GB" dirty="0"/>
            </a:br>
            <a:r>
              <a:rPr lang="en-GB" dirty="0"/>
              <a:t>connection, </a:t>
            </a:r>
            <a:r>
              <a:rPr lang="en-GB" dirty="0" err="1"/>
              <a:t>client_address</a:t>
            </a:r>
            <a:r>
              <a:rPr lang="en-GB" dirty="0"/>
              <a:t> = </a:t>
            </a:r>
            <a:r>
              <a:rPr lang="en-GB" dirty="0" err="1"/>
              <a:t>server_socket.accept</a:t>
            </a:r>
            <a:r>
              <a:rPr lang="en-GB" dirty="0"/>
              <a:t>()</a:t>
            </a:r>
            <a:br>
              <a:rPr lang="en-GB" dirty="0"/>
            </a:br>
            <a:r>
              <a:rPr lang="en-GB" dirty="0" err="1"/>
              <a:t>client_thread</a:t>
            </a:r>
            <a:r>
              <a:rPr lang="en-GB" dirty="0"/>
              <a:t> = </a:t>
            </a:r>
            <a:r>
              <a:rPr lang="en-GB" dirty="0" err="1"/>
              <a:t>threading.Thread</a:t>
            </a:r>
            <a:r>
              <a:rPr lang="en-GB" dirty="0"/>
              <a:t>(target=</a:t>
            </a:r>
            <a:r>
              <a:rPr lang="en-GB" dirty="0" err="1"/>
              <a:t>handle_client</a:t>
            </a:r>
            <a:r>
              <a:rPr lang="en-GB" dirty="0"/>
              <a:t>, </a:t>
            </a:r>
            <a:r>
              <a:rPr lang="en-GB" dirty="0" err="1"/>
              <a:t>args</a:t>
            </a:r>
            <a:r>
              <a:rPr lang="en-GB" dirty="0"/>
              <a:t>=(connection, </a:t>
            </a:r>
            <a:r>
              <a:rPr lang="en-GB" dirty="0" err="1"/>
              <a:t>client_address</a:t>
            </a:r>
            <a:r>
              <a:rPr lang="en-GB" dirty="0"/>
              <a:t>))</a:t>
            </a:r>
            <a:br>
              <a:rPr lang="en-GB" dirty="0"/>
            </a:br>
            <a:r>
              <a:rPr lang="en-GB" dirty="0" err="1"/>
              <a:t>client_thread.start</a:t>
            </a:r>
            <a:r>
              <a:rPr lang="en-GB" dirty="0"/>
              <a:t>()</a:t>
            </a:r>
            <a:br>
              <a:rPr lang="en-GB" dirty="0"/>
            </a:br>
            <a:br>
              <a:rPr lang="en-GB" dirty="0"/>
            </a:br>
            <a:r>
              <a:rPr lang="en-GB" dirty="0"/>
              <a:t># Start the threaded TCP server</a:t>
            </a:r>
            <a:br>
              <a:rPr lang="en-GB" dirty="0"/>
            </a:br>
            <a:r>
              <a:rPr lang="en-GB" dirty="0" err="1"/>
              <a:t>start_threaded_tcp_server</a:t>
            </a:r>
            <a:r>
              <a:rPr lang="en-GB" dirty="0"/>
              <a:t>()</a:t>
            </a:r>
          </a:p>
        </p:txBody>
      </p:sp>
      <p:sp>
        <p:nvSpPr>
          <p:cNvPr id="2" name="Title 1">
            <a:extLst>
              <a:ext uri="{FF2B5EF4-FFF2-40B4-BE49-F238E27FC236}">
                <a16:creationId xmlns:a16="http://schemas.microsoft.com/office/drawing/2014/main" id="{365EDB44-93CA-6ED5-FBE7-73707A817AA6}"/>
              </a:ext>
            </a:extLst>
          </p:cNvPr>
          <p:cNvSpPr>
            <a:spLocks noGrp="1"/>
          </p:cNvSpPr>
          <p:nvPr>
            <p:ph type="title"/>
          </p:nvPr>
        </p:nvSpPr>
        <p:spPr>
          <a:xfrm>
            <a:off x="838200" y="365125"/>
            <a:ext cx="10515600" cy="1325563"/>
          </a:xfrm>
          <a:prstGeom prst="rect">
            <a:avLst/>
          </a:prstGeom>
        </p:spPr>
        <p:txBody>
          <a:bodyPr>
            <a:noAutofit/>
          </a:bodyPr>
          <a:lstStyle/>
          <a:p>
            <a:pPr defTabSz="610791" eaLnBrk="0" fontAlgn="base" hangingPunct="0">
              <a:lnSpc>
                <a:spcPct val="95000"/>
              </a:lnSpc>
              <a:spcBef>
                <a:spcPct val="50000"/>
              </a:spcBef>
              <a:spcAft>
                <a:spcPct val="0"/>
              </a:spcAft>
              <a:buClr>
                <a:srgbClr val="708CA1"/>
              </a:buClr>
            </a:pPr>
            <a:r>
              <a:rPr lang="en-GB" kern="0" dirty="0">
                <a:solidFill>
                  <a:srgbClr val="000000"/>
                </a:solidFill>
                <a:latin typeface="Rockwell" panose="02060603020205020403" pitchFamily="18" charset="0"/>
                <a:ea typeface="ＭＳ Ｐゴシック" charset="0"/>
              </a:rPr>
              <a:t>TCP Server: Create thread for each connection</a:t>
            </a:r>
          </a:p>
        </p:txBody>
      </p:sp>
    </p:spTree>
    <p:extLst>
      <p:ext uri="{BB962C8B-B14F-4D97-AF65-F5344CB8AC3E}">
        <p14:creationId xmlns:p14="http://schemas.microsoft.com/office/powerpoint/2010/main" val="136286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a:latin typeface="Rockwell" panose="02060603020205020403" pitchFamily="18" charset="0"/>
              </a:rPr>
              <a:t>Choosing Between TCP and UDP for Client-Server Communication</a:t>
            </a:r>
            <a:endParaRPr lang="en-GB" dirty="0">
              <a:latin typeface="Rockwell" panose="02060603020205020403" pitchFamily="18" charset="0"/>
              <a:cs typeface="Times New Roman" panose="02020603050405020304" pitchFamily="18" charset="0"/>
            </a:endParaRPr>
          </a:p>
        </p:txBody>
      </p:sp>
      <p:sp>
        <p:nvSpPr>
          <p:cNvPr id="3" name="Content Placeholder 2"/>
          <p:cNvSpPr>
            <a:spLocks noGrp="1"/>
          </p:cNvSpPr>
          <p:nvPr>
            <p:ph idx="1"/>
          </p:nvPr>
        </p:nvSpPr>
        <p:spPr>
          <a:prstGeom prst="rect">
            <a:avLst/>
          </a:prstGeom>
        </p:spPr>
        <p:txBody>
          <a:bodyPr>
            <a:normAutofit/>
          </a:bodyPr>
          <a:lstStyle/>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sz="2400" kern="0" dirty="0">
                <a:solidFill>
                  <a:srgbClr val="000000"/>
                </a:solidFill>
                <a:ea typeface="ＭＳ Ｐゴシック" charset="0"/>
              </a:rPr>
              <a:t>TCP: Use TCP when you need reliable, ordered delivery of data. </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sz="2400" kern="0" dirty="0">
                <a:solidFill>
                  <a:srgbClr val="000000"/>
                </a:solidFill>
                <a:ea typeface="ＭＳ Ｐゴシック" charset="0"/>
              </a:rPr>
              <a:t>This is suitable for applications like web servers, email clients, and file transfers, where data integrity is critical.</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sz="2400" kern="0" dirty="0">
                <a:solidFill>
                  <a:srgbClr val="000000"/>
                </a:solidFill>
                <a:ea typeface="ＭＳ Ｐゴシック" charset="0"/>
              </a:rPr>
              <a:t>UDP: Use UDP when you need fast, efficient communication and can tolerate some data loss.</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sz="2400" kern="0" dirty="0">
                <a:solidFill>
                  <a:srgbClr val="000000"/>
                </a:solidFill>
                <a:ea typeface="ＭＳ Ｐゴシック" charset="0"/>
              </a:rPr>
              <a:t> This is suitable for applications like live video streaming, online gaming, and voice-over-IP (VoIP), where speed is more important than reliability.</a:t>
            </a:r>
            <a:endParaRPr lang="en-GB" sz="2000" kern="0" dirty="0">
              <a:solidFill>
                <a:srgbClr val="000000"/>
              </a:solidFill>
              <a:ea typeface="ＭＳ Ｐゴシック"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133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a:latin typeface="Rockwell" panose="02060603020205020403" pitchFamily="18" charset="0"/>
                <a:cs typeface="Times New Roman" panose="02020603050405020304" pitchFamily="18" charset="0"/>
              </a:rPr>
              <a:t>Summary</a:t>
            </a:r>
          </a:p>
        </p:txBody>
      </p:sp>
      <p:sp>
        <p:nvSpPr>
          <p:cNvPr id="3" name="Content Placeholder 2"/>
          <p:cNvSpPr>
            <a:spLocks noGrp="1"/>
          </p:cNvSpPr>
          <p:nvPr>
            <p:ph idx="1"/>
          </p:nvPr>
        </p:nvSpPr>
        <p:spPr>
          <a:prstGeom prst="rect">
            <a:avLst/>
          </a:prstGeom>
        </p:spPr>
        <p:txBody>
          <a:bodyPr>
            <a:normAutofit/>
          </a:bodyPr>
          <a:lstStyle/>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sz="2400" kern="0" dirty="0">
                <a:solidFill>
                  <a:srgbClr val="000000"/>
                </a:solidFill>
                <a:ea typeface="ＭＳ Ｐゴシック" charset="0"/>
              </a:rPr>
              <a:t>Whether you are creating simple client-server applications, developing network tools, or building complex network systems, Python provides the tools and flexibility needed to achieve your goals.</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sz="2400" kern="0" dirty="0">
                <a:solidFill>
                  <a:srgbClr val="000000"/>
                </a:solidFill>
                <a:ea typeface="ＭＳ Ｐゴシック" charset="0"/>
              </a:rPr>
              <a:t> By understanding the basics of sockets and client-server communication, you can leverage Python to build strong and efficient network applications.</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sz="2400" kern="0" dirty="0">
                <a:solidFill>
                  <a:srgbClr val="000000"/>
                </a:solidFill>
                <a:ea typeface="ＭＳ Ｐゴシック" charset="0"/>
              </a:rPr>
              <a:t>Keep experimenting, explore additional features, and continue to deepen your knowledge of Python’s network programming capabilities.</a:t>
            </a:r>
            <a:endParaRPr lang="en-GB" sz="2000" kern="0" dirty="0">
              <a:solidFill>
                <a:srgbClr val="000000"/>
              </a:solidFill>
              <a:ea typeface="ＭＳ Ｐゴシック"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358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a:latin typeface="Rockwell" panose="02060603020205020403" pitchFamily="18" charset="0"/>
                <a:cs typeface="Times New Roman" panose="02020603050405020304" pitchFamily="18" charset="0"/>
              </a:rPr>
              <a:t>Reading list</a:t>
            </a:r>
          </a:p>
        </p:txBody>
      </p:sp>
      <p:sp>
        <p:nvSpPr>
          <p:cNvPr id="3" name="Content Placeholder 2"/>
          <p:cNvSpPr>
            <a:spLocks noGrp="1"/>
          </p:cNvSpPr>
          <p:nvPr>
            <p:ph idx="1"/>
          </p:nvPr>
        </p:nvSpPr>
        <p:spPr>
          <a:prstGeom prst="rect">
            <a:avLst/>
          </a:prstGeom>
        </p:spPr>
        <p:txBody>
          <a:bodyPr>
            <a:normAutofit fontScale="77500" lnSpcReduction="20000"/>
          </a:bodyPr>
          <a:lstStyle/>
          <a:p>
            <a:pPr marL="134541" indent="-134541">
              <a:lnSpc>
                <a:spcPct val="120000"/>
              </a:lnSpc>
              <a:buFont typeface="Arial" panose="020B0604020202020204" pitchFamily="34" charset="0"/>
              <a:buChar char="•"/>
            </a:pPr>
            <a:r>
              <a:rPr lang="en-GB" sz="2100" dirty="0">
                <a:cs typeface="Times New Roman" panose="02020603050405020304" pitchFamily="18" charset="0"/>
              </a:rPr>
              <a:t>Websites:</a:t>
            </a:r>
          </a:p>
          <a:p>
            <a:pPr marL="534591" lvl="1" indent="-134541">
              <a:lnSpc>
                <a:spcPct val="120000"/>
              </a:lnSpc>
              <a:buFont typeface="Arial" panose="020B0604020202020204" pitchFamily="34" charset="0"/>
              <a:buChar char="•"/>
            </a:pPr>
            <a:r>
              <a:rPr lang="en-GB" sz="2300" dirty="0">
                <a:cs typeface="Times New Roman" panose="02020603050405020304" pitchFamily="18" charset="0"/>
                <a:hlinkClick r:id="rId2"/>
              </a:rPr>
              <a:t>https://diveintopython3.net/</a:t>
            </a:r>
            <a:endParaRPr lang="en-GB" sz="2300" dirty="0">
              <a:cs typeface="Times New Roman" panose="02020603050405020304" pitchFamily="18" charset="0"/>
            </a:endParaRPr>
          </a:p>
          <a:p>
            <a:pPr marL="534591" lvl="1" indent="-134541">
              <a:lnSpc>
                <a:spcPct val="120000"/>
              </a:lnSpc>
              <a:buFont typeface="Arial" panose="020B0604020202020204" pitchFamily="34" charset="0"/>
              <a:buChar char="•"/>
            </a:pPr>
            <a:r>
              <a:rPr lang="en-GB" sz="2300" dirty="0">
                <a:cs typeface="Times New Roman" panose="02020603050405020304" pitchFamily="18" charset="0"/>
                <a:hlinkClick r:id="rId3"/>
              </a:rPr>
              <a:t>https://www.slitherintopython.com/</a:t>
            </a:r>
            <a:endParaRPr lang="en-GB" sz="2300" dirty="0">
              <a:cs typeface="Times New Roman" panose="02020603050405020304" pitchFamily="18" charset="0"/>
            </a:endParaRPr>
          </a:p>
          <a:p>
            <a:pPr marL="534591" lvl="1" indent="-134541">
              <a:lnSpc>
                <a:spcPct val="120000"/>
              </a:lnSpc>
              <a:buFont typeface="Arial" panose="020B0604020202020204" pitchFamily="34" charset="0"/>
              <a:buChar char="•"/>
            </a:pPr>
            <a:r>
              <a:rPr lang="en-GB" sz="2300" dirty="0">
                <a:cs typeface="Times New Roman" panose="02020603050405020304" pitchFamily="18" charset="0"/>
                <a:hlinkClick r:id="rId4"/>
              </a:rPr>
              <a:t>https://www.w3schools.com/python/</a:t>
            </a:r>
            <a:endParaRPr lang="en-GB" sz="2300" dirty="0">
              <a:cs typeface="Times New Roman" panose="02020603050405020304" pitchFamily="18" charset="0"/>
            </a:endParaRPr>
          </a:p>
          <a:p>
            <a:pPr marL="534591" lvl="1" indent="-134541">
              <a:lnSpc>
                <a:spcPct val="120000"/>
              </a:lnSpc>
              <a:buFont typeface="Arial" panose="020B0604020202020204" pitchFamily="34" charset="0"/>
              <a:buChar char="•"/>
            </a:pPr>
            <a:r>
              <a:rPr lang="en-GB" sz="2300" dirty="0">
                <a:cs typeface="Times New Roman" panose="02020603050405020304" pitchFamily="18" charset="0"/>
                <a:hlinkClick r:id="rId5"/>
              </a:rPr>
              <a:t>https://realpython.com/</a:t>
            </a:r>
            <a:endParaRPr lang="en-GB" sz="2300" dirty="0">
              <a:cs typeface="Times New Roman" panose="02020603050405020304" pitchFamily="18" charset="0"/>
            </a:endParaRPr>
          </a:p>
          <a:p>
            <a:pPr marL="534591" lvl="1" indent="-134541">
              <a:lnSpc>
                <a:spcPct val="120000"/>
              </a:lnSpc>
              <a:buFont typeface="Arial" panose="020B0604020202020204" pitchFamily="34" charset="0"/>
              <a:buChar char="•"/>
            </a:pPr>
            <a:r>
              <a:rPr lang="en-GB" sz="2300" dirty="0">
                <a:cs typeface="Times New Roman" panose="02020603050405020304" pitchFamily="18" charset="0"/>
                <a:hlinkClick r:id="rId6"/>
              </a:rPr>
              <a:t>https://automatetheboringstuff.com/</a:t>
            </a:r>
            <a:endParaRPr lang="en-GB" sz="2300" dirty="0">
              <a:cs typeface="Times New Roman" panose="02020603050405020304" pitchFamily="18" charset="0"/>
              <a:hlinkClick r:id="rId7"/>
            </a:endParaRPr>
          </a:p>
          <a:p>
            <a:pPr marL="534591" lvl="1" indent="-134541">
              <a:lnSpc>
                <a:spcPct val="120000"/>
              </a:lnSpc>
              <a:buFont typeface="Arial" panose="020B0604020202020204" pitchFamily="34" charset="0"/>
              <a:buChar char="•"/>
            </a:pPr>
            <a:r>
              <a:rPr lang="en-GB" sz="2300" dirty="0">
                <a:cs typeface="Times New Roman" panose="02020603050405020304" pitchFamily="18" charset="0"/>
                <a:hlinkClick r:id="rId7"/>
              </a:rPr>
              <a:t>https://www.reddit.com/r/Python/</a:t>
            </a:r>
            <a:endParaRPr lang="en-GB" sz="2100" dirty="0">
              <a:cs typeface="Times New Roman" panose="02020603050405020304" pitchFamily="18" charset="0"/>
            </a:endParaRPr>
          </a:p>
          <a:p>
            <a:pPr marL="134541" indent="-134541">
              <a:lnSpc>
                <a:spcPct val="120000"/>
              </a:lnSpc>
              <a:buFont typeface="Arial" panose="020B0604020202020204" pitchFamily="34" charset="0"/>
              <a:buChar char="•"/>
            </a:pPr>
            <a:r>
              <a:rPr lang="en-GB" sz="2100" dirty="0">
                <a:cs typeface="Times New Roman" panose="02020603050405020304" pitchFamily="18" charset="0"/>
              </a:rPr>
              <a:t>Home install:</a:t>
            </a:r>
          </a:p>
          <a:p>
            <a:pPr marL="534591" lvl="1" indent="-134541">
              <a:lnSpc>
                <a:spcPct val="120000"/>
              </a:lnSpc>
              <a:buFont typeface="Arial" panose="020B0604020202020204" pitchFamily="34" charset="0"/>
              <a:buChar char="•"/>
            </a:pPr>
            <a:r>
              <a:rPr lang="en-GB" sz="2100" dirty="0">
                <a:latin typeface="+mn-lt"/>
                <a:cs typeface="Times New Roman" panose="02020603050405020304" pitchFamily="18" charset="0"/>
              </a:rPr>
              <a:t>Ensure you have a </a:t>
            </a:r>
            <a:r>
              <a:rPr lang="en-GB" sz="2100" dirty="0" err="1">
                <a:latin typeface="+mn-lt"/>
                <a:cs typeface="Times New Roman" panose="02020603050405020304" pitchFamily="18" charset="0"/>
              </a:rPr>
              <a:t>Jetbrains</a:t>
            </a:r>
            <a:r>
              <a:rPr lang="en-GB" sz="2100" dirty="0">
                <a:latin typeface="+mn-lt"/>
                <a:cs typeface="Times New Roman" panose="02020603050405020304" pitchFamily="18" charset="0"/>
              </a:rPr>
              <a:t> account (</a:t>
            </a:r>
            <a:r>
              <a:rPr lang="en-GB" sz="2100" dirty="0">
                <a:latin typeface="+mn-lt"/>
                <a:cs typeface="Times New Roman" panose="02020603050405020304" pitchFamily="18" charset="0"/>
                <a:hlinkClick r:id="rId8"/>
              </a:rPr>
              <a:t>www.jetbrains.com/student</a:t>
            </a:r>
            <a:r>
              <a:rPr lang="en-GB" sz="2100" dirty="0">
                <a:latin typeface="+mn-lt"/>
                <a:cs typeface="Times New Roman" panose="02020603050405020304" pitchFamily="18" charset="0"/>
              </a:rPr>
              <a:t>)</a:t>
            </a:r>
          </a:p>
          <a:p>
            <a:pPr marL="534591" lvl="1" indent="-134541">
              <a:lnSpc>
                <a:spcPct val="120000"/>
              </a:lnSpc>
              <a:buFont typeface="Arial" panose="020B0604020202020204" pitchFamily="34" charset="0"/>
              <a:buChar char="•"/>
            </a:pPr>
            <a:r>
              <a:rPr lang="en-GB" sz="2100" dirty="0">
                <a:latin typeface="+mn-lt"/>
                <a:cs typeface="Times New Roman" panose="02020603050405020304" pitchFamily="18" charset="0"/>
              </a:rPr>
              <a:t>Install Python 3.8.5 or later and PyCharm (</a:t>
            </a:r>
            <a:r>
              <a:rPr lang="en-GB" sz="2100" dirty="0">
                <a:latin typeface="+mn-lt"/>
                <a:cs typeface="Times New Roman" panose="02020603050405020304" pitchFamily="18" charset="0"/>
                <a:hlinkClick r:id="rId9"/>
              </a:rPr>
              <a:t>https://www.jetbrains.com/pycharm/download</a:t>
            </a:r>
            <a:r>
              <a:rPr lang="en-GB" sz="2100" dirty="0">
                <a:latin typeface="+mn-lt"/>
                <a:cs typeface="Times New Roman" panose="02020603050405020304" pitchFamily="18" charset="0"/>
              </a:rPr>
              <a:t>)</a:t>
            </a:r>
          </a:p>
          <a:p>
            <a:pPr marL="134541" indent="-134541">
              <a:lnSpc>
                <a:spcPct val="120000"/>
              </a:lnSpc>
              <a:buFont typeface="Arial" panose="020B0604020202020204" pitchFamily="34" charset="0"/>
              <a:buChar char="•"/>
            </a:pPr>
            <a:r>
              <a:rPr lang="en-GB" sz="2100" dirty="0">
                <a:cs typeface="Times New Roman" panose="02020603050405020304" pitchFamily="18" charset="0"/>
              </a:rPr>
              <a:t>Week 3 objectives:</a:t>
            </a:r>
          </a:p>
          <a:p>
            <a:pPr marL="534591" lvl="1" indent="-134541">
              <a:lnSpc>
                <a:spcPct val="120000"/>
              </a:lnSpc>
              <a:buFont typeface="Arial" panose="020B0604020202020204" pitchFamily="34" charset="0"/>
              <a:buChar char="•"/>
            </a:pPr>
            <a:r>
              <a:rPr lang="en-GB" sz="2100" dirty="0">
                <a:latin typeface="+mn-lt"/>
                <a:cs typeface="Times New Roman" panose="02020603050405020304" pitchFamily="18" charset="0"/>
              </a:rPr>
              <a:t>Become familiar with Python basics and socket programming (selection, iteration, functions, classes, libraries)</a:t>
            </a:r>
          </a:p>
          <a:p>
            <a:pPr marL="0" indent="0">
              <a:lnSpc>
                <a:spcPct val="120000"/>
              </a:lnSpc>
              <a:buNone/>
            </a:pPr>
            <a:endParaRPr lang="en-GB" sz="1800" dirty="0">
              <a:latin typeface="Times New Roman" panose="02020603050405020304" pitchFamily="18" charset="0"/>
              <a:cs typeface="Times New Roman" panose="02020603050405020304" pitchFamily="18" charset="0"/>
            </a:endParaRPr>
          </a:p>
          <a:p>
            <a:pPr marL="134541" indent="-134541">
              <a:buFont typeface="Arial" panose="020B0604020202020204" pitchFamily="34" charset="0"/>
              <a:buChar char="•"/>
            </a:pPr>
            <a:endParaRPr lang="en-GB" sz="1800" dirty="0">
              <a:latin typeface="Times New Roman" panose="02020603050405020304" pitchFamily="18" charset="0"/>
              <a:cs typeface="Times New Roman" panose="02020603050405020304" pitchFamily="18" charset="0"/>
            </a:endParaRPr>
          </a:p>
          <a:p>
            <a:pPr marL="0" indent="0">
              <a:buNone/>
            </a:pPr>
            <a:endParaRPr lang="en-GB" sz="1575"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11828463" y="6443663"/>
            <a:ext cx="36353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742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a:latin typeface="Rockwell" panose="02060603020205020403" pitchFamily="18" charset="0"/>
                <a:cs typeface="Times New Roman" panose="02020603050405020304" pitchFamily="18" charset="0"/>
              </a:rPr>
              <a:t>Networked Application Programming</a:t>
            </a:r>
          </a:p>
        </p:txBody>
      </p:sp>
      <p:sp>
        <p:nvSpPr>
          <p:cNvPr id="3" name="Content Placeholder 2"/>
          <p:cNvSpPr>
            <a:spLocks noGrp="1"/>
          </p:cNvSpPr>
          <p:nvPr>
            <p:ph idx="1"/>
          </p:nvPr>
        </p:nvSpPr>
        <p:spPr>
          <a:prstGeom prst="rect">
            <a:avLst/>
          </a:prstGeom>
        </p:spPr>
        <p:txBody>
          <a:bodyPr>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What is Network Application?</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 network application is a software program or service that relies on network resources to perform specific functions, enabling communication, data sharing, and collaboration among devices connected to a network. </a:t>
            </a:r>
          </a:p>
          <a:p>
            <a:pPr marL="742950" lvl="1" indent="-285750">
              <a:lnSpc>
                <a:spcPct val="107000"/>
              </a:lnSpc>
              <a:spcAft>
                <a:spcPts val="800"/>
              </a:spcAft>
              <a:buSzPts val="1000"/>
              <a:buFont typeface="Courier New" panose="02070309020205020404" pitchFamily="49" charset="0"/>
              <a:buChar char="o"/>
              <a:tabLst>
                <a:tab pos="9144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includes the Internet, local networks (LANs), and other types of network connections.</a:t>
            </a:r>
          </a:p>
          <a:p>
            <a:pPr marL="742950" lvl="1" indent="-285750">
              <a:lnSpc>
                <a:spcPct val="107000"/>
              </a:lnSpc>
              <a:spcAft>
                <a:spcPts val="800"/>
              </a:spcAft>
              <a:buSzPts val="1000"/>
              <a:buFont typeface="Courier New" panose="02070309020205020404" pitchFamily="49" charset="0"/>
              <a:buChar char="o"/>
              <a:tabLst>
                <a:tab pos="9144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Messaging Apps:</a:t>
            </a:r>
          </a:p>
          <a:p>
            <a:pPr marL="1200150" lvl="2" indent="-285750">
              <a:lnSpc>
                <a:spcPct val="107000"/>
              </a:lnSpc>
              <a:spcAft>
                <a:spcPts val="800"/>
              </a:spcAft>
              <a:buSzPts val="1000"/>
              <a:buFont typeface="Courier New" panose="02070309020205020404" pitchFamily="49" charset="0"/>
              <a:buChar char="o"/>
              <a:tabLst>
                <a:tab pos="914400" algn="l"/>
              </a:tabLs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Examples: WhatsApp, Slack, Microsoft Teams</a:t>
            </a:r>
          </a:p>
          <a:p>
            <a:pPr marL="1200150" lvl="2" indent="-285750">
              <a:lnSpc>
                <a:spcPct val="107000"/>
              </a:lnSpc>
              <a:spcAft>
                <a:spcPts val="800"/>
              </a:spcAft>
              <a:buSzPts val="1000"/>
              <a:buFont typeface="Courier New" panose="02070309020205020404" pitchFamily="49" charset="0"/>
              <a:buChar char="o"/>
              <a:tabLst>
                <a:tab pos="914400" algn="l"/>
              </a:tabLs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Messaging applications allow real-time text, voice, and video communication between individuals and groups, enhancing collaboration and connectivity.</a:t>
            </a:r>
          </a:p>
          <a:p>
            <a:pPr marL="0" indent="0">
              <a:buNone/>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Q. What pivotal </a:t>
            </a:r>
            <a:r>
              <a:rPr lang="en-GB" sz="1800" b="1" kern="100" dirty="0">
                <a:latin typeface="Calibri" panose="020F0502020204030204" pitchFamily="34" charset="0"/>
                <a:ea typeface="Calibri" panose="020F0502020204030204" pitchFamily="34" charset="0"/>
                <a:cs typeface="Times New Roman" panose="02020603050405020304" pitchFamily="18" charset="0"/>
              </a:rPr>
              <a:t>roles do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Network Applications play in today’s interconnected world?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1800" dirty="0">
              <a:cs typeface="Times New Roman" panose="02020603050405020304" pitchFamily="18"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09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F33316-8273-4E46-B90C-4545810CEEA1}"/>
              </a:ext>
            </a:extLst>
          </p:cNvPr>
          <p:cNvSpPr txBox="1"/>
          <p:nvPr/>
        </p:nvSpPr>
        <p:spPr>
          <a:xfrm>
            <a:off x="8643416" y="303658"/>
            <a:ext cx="3254584" cy="413255"/>
          </a:xfrm>
          <a:prstGeom prst="rect">
            <a:avLst/>
          </a:prstGeom>
          <a:noFill/>
        </p:spPr>
        <p:txBody>
          <a:bodyPr wrap="square" rtlCol="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GB" sz="9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University of Derby</a:t>
            </a:r>
            <a:r>
              <a:rPr kumimoji="0" lang="en-GB" sz="9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Kedleston Road, Derby, DE22 1GB</a:t>
            </a:r>
          </a:p>
          <a:p>
            <a:pPr marL="0" marR="0" lvl="0" indent="0" algn="r" defTabSz="914400" rtl="0" eaLnBrk="1" fontAlgn="auto" latinLnBrk="0" hangingPunct="1">
              <a:lnSpc>
                <a:spcPts val="1300"/>
              </a:lnSpc>
              <a:spcBef>
                <a:spcPts val="0"/>
              </a:spcBef>
              <a:spcAft>
                <a:spcPts val="0"/>
              </a:spcAft>
              <a:buClrTx/>
              <a:buSzTx/>
              <a:buFontTx/>
              <a:buNone/>
              <a:tabLst/>
              <a:defRPr/>
            </a:pPr>
            <a:r>
              <a:rPr kumimoji="0" lang="en-GB" sz="9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  </a:t>
            </a:r>
            <a:r>
              <a:rPr kumimoji="0" lang="en-GB" sz="9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+44 (0)1332 591044   </a:t>
            </a:r>
            <a:r>
              <a:rPr kumimoji="0" lang="en-GB" sz="9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  </a:t>
            </a:r>
            <a:r>
              <a:rPr kumimoji="0" lang="en-GB" sz="9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opendays@derby.ac.uk</a:t>
            </a:r>
          </a:p>
        </p:txBody>
      </p:sp>
    </p:spTree>
    <p:extLst>
      <p:ext uri="{BB962C8B-B14F-4D97-AF65-F5344CB8AC3E}">
        <p14:creationId xmlns:p14="http://schemas.microsoft.com/office/powerpoint/2010/main" val="900384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a:latin typeface="Rockwell" panose="02060603020205020403" pitchFamily="18" charset="0"/>
                <a:cs typeface="Times New Roman" panose="02020603050405020304" pitchFamily="18" charset="0"/>
              </a:rPr>
              <a:t>Networking Concepts</a:t>
            </a:r>
          </a:p>
        </p:txBody>
      </p:sp>
      <p:sp>
        <p:nvSpPr>
          <p:cNvPr id="3" name="Content Placeholder 2"/>
          <p:cNvSpPr>
            <a:spLocks noGrp="1"/>
          </p:cNvSpPr>
          <p:nvPr>
            <p:ph idx="1"/>
          </p:nvPr>
        </p:nvSpPr>
        <p:spPr>
          <a:prstGeom prst="rect">
            <a:avLst/>
          </a:prstGeom>
        </p:spPr>
        <p:txBody>
          <a:bodyPr>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Network Protocols: These are rules and conventions for communication between network devices. Common protocols include TCP (Transmission Control Protocol) and UDP (User Datagram Protocol). </a:t>
            </a:r>
          </a:p>
          <a:p>
            <a:pPr marL="1257300" lvl="2"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TCP is reliable and makes sure that data is delivered in order, making it suitable for applications like web browsing and email. </a:t>
            </a:r>
          </a:p>
          <a:p>
            <a:pPr marL="1257300" lvl="2"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UDP, on the other hand, is faster but does not guarantee delivery or order, making it suitable for applications like live video streaming and online gaming.</a:t>
            </a:r>
          </a:p>
          <a:p>
            <a:pPr marL="342900" lvl="0" indent="-342900">
              <a:lnSpc>
                <a:spcPct val="107000"/>
              </a:lnSpc>
              <a:spcAft>
                <a:spcPts val="800"/>
              </a:spcAft>
              <a:buSzPts val="1000"/>
              <a:buFont typeface="Symbol" panose="05050102010706020507" pitchFamily="18" charset="2"/>
              <a:buChar char=""/>
              <a:tabLst>
                <a:tab pos="457200" algn="l"/>
              </a:tabLst>
            </a:pPr>
            <a:r>
              <a:rPr lang="en-GB" sz="1800" dirty="0">
                <a:cs typeface="Times New Roman" panose="02020603050405020304" pitchFamily="18" charset="0"/>
              </a:rPr>
              <a:t>IP Addresses: Every device on a network has a unique IP (Internet Protocol) address, which acts as its identifier. There are two versions of IP addresses: IPv4 and IPv6.</a:t>
            </a:r>
          </a:p>
          <a:p>
            <a:pPr marL="1257300" lvl="2" indent="-342900">
              <a:lnSpc>
                <a:spcPct val="107000"/>
              </a:lnSpc>
              <a:spcAft>
                <a:spcPts val="800"/>
              </a:spcAft>
              <a:buSzPts val="1000"/>
              <a:buFont typeface="Symbol" panose="05050102010706020507" pitchFamily="18" charset="2"/>
              <a:buChar char=""/>
              <a:tabLst>
                <a:tab pos="457200" algn="l"/>
              </a:tabLst>
            </a:pPr>
            <a:r>
              <a:rPr lang="en-GB" sz="1800" dirty="0">
                <a:cs typeface="Times New Roman" panose="02020603050405020304" pitchFamily="18" charset="0"/>
              </a:rPr>
              <a:t>IPv4 addresses are 32-bit numbers, typically written as four decimal numbers separated by dots (e.g., 192.168.1.1). IPv6 addresses are 128-bit numbers, written as eight groups of four hexadecimal digits separated by colons.</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978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latin typeface="Rockwell" panose="02060603020205020403" pitchFamily="18" charset="0"/>
                <a:cs typeface="Times New Roman" panose="02020603050405020304" pitchFamily="18" charset="0"/>
              </a:rPr>
              <a:t>What We would focus on</a:t>
            </a:r>
            <a:endParaRPr lang="en-GB" dirty="0">
              <a:latin typeface="Rockwell" panose="02060603020205020403" pitchFamily="18" charset="0"/>
              <a:cs typeface="Times New Roman" panose="02020603050405020304" pitchFamily="18" charset="0"/>
            </a:endParaRPr>
          </a:p>
        </p:txBody>
      </p:sp>
      <p:sp>
        <p:nvSpPr>
          <p:cNvPr id="3" name="Content Placeholder 2"/>
          <p:cNvSpPr>
            <a:spLocks noGrp="1"/>
          </p:cNvSpPr>
          <p:nvPr>
            <p:ph idx="1"/>
          </p:nvPr>
        </p:nvSpPr>
        <p:spPr>
          <a:prstGeom prst="rect">
            <a:avLst/>
          </a:prstGeom>
        </p:spPr>
        <p:txBody>
          <a:bodyPr>
            <a:normAutofit/>
          </a:bodyPr>
          <a:lstStyle/>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sz="2400" kern="0" dirty="0">
                <a:solidFill>
                  <a:srgbClr val="000000"/>
                </a:solidFill>
                <a:ea typeface="ＭＳ Ｐゴシック" charset="0"/>
              </a:rPr>
              <a:t>Networking Protocols:</a:t>
            </a:r>
          </a:p>
          <a:p>
            <a:pPr lvl="1" defTabSz="610791" eaLnBrk="0" fontAlgn="base" hangingPunct="0">
              <a:lnSpc>
                <a:spcPct val="95000"/>
              </a:lnSpc>
              <a:spcBef>
                <a:spcPct val="50000"/>
              </a:spcBef>
              <a:spcAft>
                <a:spcPct val="0"/>
              </a:spcAft>
              <a:buClr>
                <a:srgbClr val="708CA1"/>
              </a:buClr>
            </a:pPr>
            <a:r>
              <a:rPr lang="en-GB" sz="2000" kern="0" dirty="0">
                <a:solidFill>
                  <a:srgbClr val="000000"/>
                </a:solidFill>
                <a:ea typeface="ＭＳ Ｐゴシック" charset="0"/>
              </a:rPr>
              <a:t>TCP/IP: The foundational protocol of the internet, providing reliable, ordered, and error-checked delivery of a stream of bytes.</a:t>
            </a:r>
          </a:p>
          <a:p>
            <a:pPr lvl="1" defTabSz="610791" eaLnBrk="0" fontAlgn="base" hangingPunct="0">
              <a:lnSpc>
                <a:spcPct val="95000"/>
              </a:lnSpc>
              <a:spcBef>
                <a:spcPct val="50000"/>
              </a:spcBef>
              <a:spcAft>
                <a:spcPct val="0"/>
              </a:spcAft>
              <a:buClr>
                <a:srgbClr val="708CA1"/>
              </a:buClr>
            </a:pPr>
            <a:r>
              <a:rPr lang="en-GB" sz="2000" kern="0" dirty="0">
                <a:solidFill>
                  <a:srgbClr val="000000"/>
                </a:solidFill>
                <a:ea typeface="ＭＳ Ｐゴシック" charset="0"/>
              </a:rPr>
              <a:t>UDP: A simpler, connectionless Internet protocol that offers a direct way to send and receive datagrams without guaranteeing delivery or order.</a:t>
            </a:r>
          </a:p>
          <a:p>
            <a:pPr defTabSz="610791" eaLnBrk="0" fontAlgn="base" hangingPunct="0">
              <a:lnSpc>
                <a:spcPct val="95000"/>
              </a:lnSpc>
              <a:spcBef>
                <a:spcPct val="50000"/>
              </a:spcBef>
              <a:spcAft>
                <a:spcPct val="0"/>
              </a:spcAft>
              <a:buClr>
                <a:srgbClr val="708CA1"/>
              </a:buClr>
              <a:buFont typeface="Arial" panose="020B0604020202020204" pitchFamily="34" charset="0"/>
              <a:buChar char="•"/>
            </a:pPr>
            <a:r>
              <a:rPr lang="en-GB" sz="2400" kern="0" dirty="0">
                <a:solidFill>
                  <a:srgbClr val="000000"/>
                </a:solidFill>
                <a:ea typeface="ＭＳ Ｐゴシック" charset="0"/>
              </a:rPr>
              <a:t>Python for Network Programming</a:t>
            </a:r>
          </a:p>
          <a:p>
            <a:pPr lvl="1" defTabSz="610791" eaLnBrk="0" fontAlgn="base" hangingPunct="0">
              <a:lnSpc>
                <a:spcPct val="95000"/>
              </a:lnSpc>
              <a:spcBef>
                <a:spcPct val="50000"/>
              </a:spcBef>
              <a:spcAft>
                <a:spcPct val="0"/>
              </a:spcAft>
              <a:buClr>
                <a:srgbClr val="708CA1"/>
              </a:buClr>
            </a:pPr>
            <a:r>
              <a:rPr lang="en-GB" sz="2000" kern="0" dirty="0">
                <a:solidFill>
                  <a:srgbClr val="000000"/>
                </a:solidFill>
                <a:ea typeface="ＭＳ Ｐゴシック" charset="0"/>
              </a:rPr>
              <a:t>Python's simplicity and extensive standard library make it ideal for network programming. It allows for rapid development of networked applications with readable and maintainable code.</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195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a:latin typeface="Rockwell" panose="02060603020205020403" pitchFamily="18" charset="0"/>
                <a:cs typeface="Times New Roman" panose="02020603050405020304" pitchFamily="18" charset="0"/>
              </a:rPr>
              <a:t>Networking Concepts</a:t>
            </a:r>
          </a:p>
        </p:txBody>
      </p:sp>
      <p:sp>
        <p:nvSpPr>
          <p:cNvPr id="3" name="Content Placeholder 2"/>
          <p:cNvSpPr>
            <a:spLocks noGrp="1"/>
          </p:cNvSpPr>
          <p:nvPr>
            <p:ph idx="1"/>
          </p:nvPr>
        </p:nvSpPr>
        <p:spPr>
          <a:xfrm>
            <a:off x="838200" y="1550322"/>
            <a:ext cx="10515600" cy="4351338"/>
          </a:xfrm>
          <a:prstGeom prst="rect">
            <a:avLst/>
          </a:prstGeom>
        </p:spPr>
        <p:txBody>
          <a:bodyPr>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Ports: Ports are numerical identifiers for specific processes or services on a device. For example, web servers typically use port 80 for HTTP traffic and port 443 for HTTPS traffic. </a:t>
            </a:r>
          </a:p>
          <a:p>
            <a:pPr marL="800100" lvl="1" indent="-342900">
              <a:lnSpc>
                <a:spcPct val="107000"/>
              </a:lnSpc>
              <a:spcAft>
                <a:spcPts val="800"/>
              </a:spcAft>
              <a:buSzPts val="1000"/>
              <a:buFont typeface="Symbol" panose="05050102010706020507" pitchFamily="18" charset="2"/>
              <a:buChar char=""/>
              <a:tabLst>
                <a:tab pos="457200" algn="l"/>
              </a:tabLst>
            </a:pPr>
            <a:r>
              <a:rPr lang="en-GB" kern="100" dirty="0">
                <a:effectLst/>
                <a:latin typeface="Calibri" panose="020F0502020204030204" pitchFamily="34" charset="0"/>
                <a:ea typeface="Calibri" panose="020F0502020204030204" pitchFamily="34" charset="0"/>
                <a:cs typeface="Times New Roman" panose="02020603050405020304" pitchFamily="18" charset="0"/>
              </a:rPr>
              <a:t>When data is sent to an IP address, the port number indicates which application should receive the data.</a:t>
            </a:r>
          </a:p>
          <a:p>
            <a:pPr marL="342900" lvl="0" indent="-342900">
              <a:lnSpc>
                <a:spcPct val="107000"/>
              </a:lnSpc>
              <a:spcAft>
                <a:spcPts val="800"/>
              </a:spcAft>
              <a:buSzPts val="1000"/>
              <a:buFont typeface="Symbol" panose="05050102010706020507" pitchFamily="18" charset="2"/>
              <a:buChar char=""/>
              <a:tabLst>
                <a:tab pos="457200" algn="l"/>
              </a:tabLs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Sockets: A socket is an endpoint for communication between two devices. It combines an IP address and a port number to uniquely identify a connection. </a:t>
            </a:r>
          </a:p>
          <a:p>
            <a:pPr marL="800100" lvl="1" indent="-342900">
              <a:lnSpc>
                <a:spcPct val="107000"/>
              </a:lnSpc>
              <a:spcAft>
                <a:spcPts val="800"/>
              </a:spcAft>
              <a:buSzPts val="1000"/>
              <a:buFont typeface="Symbol" panose="05050102010706020507" pitchFamily="18" charset="2"/>
              <a:buChar char=""/>
              <a:tabLst>
                <a:tab pos="457200" algn="l"/>
              </a:tabLst>
            </a:pPr>
            <a:r>
              <a:rPr lang="en-GB" kern="100" dirty="0">
                <a:effectLst/>
                <a:latin typeface="Calibri" panose="020F0502020204030204" pitchFamily="34" charset="0"/>
                <a:ea typeface="Calibri" panose="020F0502020204030204" pitchFamily="34" charset="0"/>
                <a:cs typeface="Times New Roman" panose="02020603050405020304" pitchFamily="18" charset="0"/>
              </a:rPr>
              <a:t>Sockets provide a way for software to read and write data across the network.</a:t>
            </a:r>
          </a:p>
          <a:p>
            <a:pPr marL="800100" lvl="1" indent="-342900">
              <a:lnSpc>
                <a:spcPct val="107000"/>
              </a:lnSpc>
              <a:spcAft>
                <a:spcPts val="800"/>
              </a:spcAft>
              <a:buSzPts val="1000"/>
              <a:buFont typeface="Symbol" panose="05050102010706020507" pitchFamily="18" charset="2"/>
              <a:buChar char=""/>
              <a:tabLst>
                <a:tab pos="457200" algn="l"/>
              </a:tabLst>
            </a:pPr>
            <a:endParaRPr lang="en-GB" dirty="0">
              <a:cs typeface="Times New Roman" panose="02020603050405020304" pitchFamily="18"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01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a:latin typeface="Rockwell" panose="02060603020205020403" pitchFamily="18" charset="0"/>
                <a:cs typeface="Times New Roman" panose="02020603050405020304" pitchFamily="18" charset="0"/>
              </a:rPr>
              <a:t>Built-in Python libraries (Networking)</a:t>
            </a:r>
          </a:p>
        </p:txBody>
      </p:sp>
      <p:sp>
        <p:nvSpPr>
          <p:cNvPr id="3" name="Content Placeholder 2"/>
          <p:cNvSpPr>
            <a:spLocks noGrp="1"/>
          </p:cNvSpPr>
          <p:nvPr>
            <p:ph idx="1"/>
          </p:nvPr>
        </p:nvSpPr>
        <p:spPr>
          <a:xfrm>
            <a:off x="838200" y="1690688"/>
            <a:ext cx="10515600" cy="3608899"/>
          </a:xfrm>
          <a:prstGeom prst="rect">
            <a:avLst/>
          </a:prstGeom>
        </p:spPr>
        <p:txBody>
          <a:bodyPr>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2000" i="1" kern="100" dirty="0">
                <a:effectLst/>
                <a:latin typeface="Calibri" panose="020F0502020204030204" pitchFamily="34" charset="0"/>
                <a:ea typeface="Calibri" panose="020F0502020204030204" pitchFamily="34" charset="0"/>
                <a:cs typeface="Times New Roman" panose="02020603050405020304" pitchFamily="18" charset="0"/>
              </a:rPr>
              <a:t>socket</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This library provides low-level access to network interfaces, allowing you to create and manage network connections using both TCP and UDP protocols.</a:t>
            </a:r>
          </a:p>
          <a:p>
            <a:pPr marL="342900" lvl="0" indent="-342900">
              <a:lnSpc>
                <a:spcPct val="107000"/>
              </a:lnSpc>
              <a:spcAft>
                <a:spcPts val="800"/>
              </a:spcAft>
              <a:buSzPts val="1000"/>
              <a:buFont typeface="Symbol" panose="05050102010706020507" pitchFamily="18" charset="2"/>
              <a:buChar char=""/>
              <a:tabLst>
                <a:tab pos="457200" algn="l"/>
              </a:tabLst>
            </a:pPr>
            <a:r>
              <a:rPr lang="en-GB" sz="2000" i="1" kern="100" dirty="0" err="1">
                <a:effectLst/>
                <a:latin typeface="Calibri" panose="020F0502020204030204" pitchFamily="34" charset="0"/>
                <a:ea typeface="Calibri" panose="020F0502020204030204" pitchFamily="34" charset="0"/>
                <a:cs typeface="Times New Roman" panose="02020603050405020304" pitchFamily="18" charset="0"/>
              </a:rPr>
              <a:t>http.client</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GB" sz="2000" i="1" kern="100" dirty="0" err="1">
                <a:effectLst/>
                <a:latin typeface="Calibri" panose="020F0502020204030204" pitchFamily="34" charset="0"/>
                <a:ea typeface="Calibri" panose="020F0502020204030204" pitchFamily="34" charset="0"/>
                <a:cs typeface="Times New Roman" panose="02020603050405020304" pitchFamily="18" charset="0"/>
              </a:rPr>
              <a:t>http.server</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These libraries offer higher-level functions for creating HTTP clients and servers, making it easier to build web-based applications.</a:t>
            </a:r>
          </a:p>
          <a:p>
            <a:pPr marL="342900" lvl="0" indent="-342900">
              <a:lnSpc>
                <a:spcPct val="107000"/>
              </a:lnSpc>
              <a:spcAft>
                <a:spcPts val="800"/>
              </a:spcAft>
              <a:buSzPts val="1000"/>
              <a:buFont typeface="Symbol" panose="05050102010706020507" pitchFamily="18" charset="2"/>
              <a:buChar char=""/>
              <a:tabLst>
                <a:tab pos="457200" algn="l"/>
              </a:tabLst>
            </a:pPr>
            <a:r>
              <a:rPr lang="en-GB" sz="2000" i="1" kern="100" dirty="0" err="1">
                <a:effectLst/>
                <a:latin typeface="Calibri" panose="020F0502020204030204" pitchFamily="34" charset="0"/>
                <a:ea typeface="Calibri" panose="020F0502020204030204" pitchFamily="34" charset="0"/>
                <a:cs typeface="Times New Roman" panose="02020603050405020304" pitchFamily="18" charset="0"/>
              </a:rPr>
              <a:t>urllib</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GB" sz="2000" i="1" kern="100" dirty="0">
                <a:effectLst/>
                <a:latin typeface="Calibri" panose="020F0502020204030204" pitchFamily="34" charset="0"/>
                <a:ea typeface="Calibri" panose="020F0502020204030204" pitchFamily="34" charset="0"/>
                <a:cs typeface="Times New Roman" panose="02020603050405020304" pitchFamily="18" charset="0"/>
              </a:rPr>
              <a:t>requests</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These libraries simplify working with URLs and handling HTTP requests, enabling you to interact with web APIs and download content from the web.</a:t>
            </a:r>
          </a:p>
          <a:p>
            <a:pPr marL="342900" lvl="0" indent="-342900">
              <a:lnSpc>
                <a:spcPct val="107000"/>
              </a:lnSpc>
              <a:spcAft>
                <a:spcPts val="800"/>
              </a:spcAft>
              <a:buSzPts val="1000"/>
              <a:buFont typeface="Symbol" panose="05050102010706020507" pitchFamily="18" charset="2"/>
              <a:buChar char=""/>
              <a:tabLst>
                <a:tab pos="457200" algn="l"/>
              </a:tabLst>
            </a:pPr>
            <a:r>
              <a:rPr lang="en-GB" sz="2000" i="1" kern="100" dirty="0" err="1">
                <a:effectLst/>
                <a:latin typeface="Calibri" panose="020F0502020204030204" pitchFamily="34" charset="0"/>
                <a:ea typeface="Calibri" panose="020F0502020204030204" pitchFamily="34" charset="0"/>
                <a:cs typeface="Times New Roman" panose="02020603050405020304" pitchFamily="18" charset="0"/>
              </a:rPr>
              <a:t>asyncio</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This library provides support for asynchronous programming, allowing you to handle multiple network connections concurrently without blocking the main execution thread.</a:t>
            </a:r>
            <a:endParaRPr lang="en-GB" sz="2000" dirty="0">
              <a:cs typeface="Times New Roman" panose="02020603050405020304" pitchFamily="18"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0020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a:latin typeface="Rockwell" panose="02060603020205020403" pitchFamily="18" charset="0"/>
                <a:cs typeface="Times New Roman" panose="02020603050405020304" pitchFamily="18" charset="0"/>
              </a:rPr>
              <a:t>Understanding Sockets</a:t>
            </a:r>
          </a:p>
        </p:txBody>
      </p:sp>
      <p:sp>
        <p:nvSpPr>
          <p:cNvPr id="3" name="Content Placeholder 2"/>
          <p:cNvSpPr>
            <a:spLocks noGrp="1"/>
          </p:cNvSpPr>
          <p:nvPr>
            <p:ph idx="1"/>
          </p:nvPr>
        </p:nvSpPr>
        <p:spPr>
          <a:xfrm>
            <a:off x="838200" y="1530658"/>
            <a:ext cx="10515600" cy="3975407"/>
          </a:xfrm>
          <a:prstGeom prst="rect">
            <a:avLst/>
          </a:prstGeom>
        </p:spPr>
        <p:txBody>
          <a:bodyPr>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2000" i="1" kern="100" dirty="0">
                <a:effectLst/>
                <a:latin typeface="Calibri" panose="020F0502020204030204" pitchFamily="34" charset="0"/>
                <a:ea typeface="Calibri" panose="020F0502020204030204" pitchFamily="34" charset="0"/>
                <a:cs typeface="Times New Roman" panose="02020603050405020304" pitchFamily="18" charset="0"/>
              </a:rPr>
              <a:t>A socket is essentially a combination of an IP address and a port number, creating a unique endpoint for network communication. There are two main types of sockets:</a:t>
            </a:r>
          </a:p>
          <a:p>
            <a:pPr marL="800100" lvl="1" indent="-342900">
              <a:lnSpc>
                <a:spcPct val="107000"/>
              </a:lnSpc>
              <a:spcAft>
                <a:spcPts val="800"/>
              </a:spcAft>
              <a:buSzPts val="1000"/>
              <a:buFont typeface="Symbol" panose="05050102010706020507" pitchFamily="18" charset="2"/>
              <a:buChar char=""/>
              <a:tabLst>
                <a:tab pos="457200" algn="l"/>
              </a:tabLst>
            </a:pPr>
            <a:r>
              <a:rPr lang="en-GB" sz="2000" i="1" kern="100" dirty="0">
                <a:effectLst/>
                <a:latin typeface="Calibri" panose="020F0502020204030204" pitchFamily="34" charset="0"/>
                <a:ea typeface="Calibri" panose="020F0502020204030204" pitchFamily="34" charset="0"/>
                <a:cs typeface="Times New Roman" panose="02020603050405020304" pitchFamily="18" charset="0"/>
              </a:rPr>
              <a:t>Stream Sockets (TCP): These sockets use the Transmission Control Protocol (TCP) to provide reliable, connection-oriented communication. </a:t>
            </a:r>
          </a:p>
          <a:p>
            <a:pPr marL="1257300" lvl="2" indent="-342900">
              <a:lnSpc>
                <a:spcPct val="107000"/>
              </a:lnSpc>
              <a:spcAft>
                <a:spcPts val="800"/>
              </a:spcAft>
              <a:buSzPts val="1000"/>
              <a:buFont typeface="Symbol" panose="05050102010706020507" pitchFamily="18" charset="2"/>
              <a:buChar char=""/>
              <a:tabLst>
                <a:tab pos="457200" algn="l"/>
              </a:tabLst>
            </a:pPr>
            <a:r>
              <a:rPr lang="en-GB" i="1" kern="100" dirty="0">
                <a:effectLst/>
                <a:latin typeface="Calibri" panose="020F0502020204030204" pitchFamily="34" charset="0"/>
                <a:ea typeface="Calibri" panose="020F0502020204030204" pitchFamily="34" charset="0"/>
                <a:cs typeface="Times New Roman" panose="02020603050405020304" pitchFamily="18" charset="0"/>
              </a:rPr>
              <a:t>They make sure that data is delivered in the correct order and without errors.</a:t>
            </a:r>
          </a:p>
          <a:p>
            <a:pPr marL="800100" lvl="1" indent="-342900">
              <a:lnSpc>
                <a:spcPct val="107000"/>
              </a:lnSpc>
              <a:spcAft>
                <a:spcPts val="800"/>
              </a:spcAft>
              <a:buSzPts val="1000"/>
              <a:buFont typeface="Symbol" panose="05050102010706020507" pitchFamily="18" charset="2"/>
              <a:buChar char=""/>
              <a:tabLst>
                <a:tab pos="457200" algn="l"/>
              </a:tabLst>
            </a:pPr>
            <a:r>
              <a:rPr lang="en-GB" sz="2000" i="1" kern="100" dirty="0">
                <a:effectLst/>
                <a:latin typeface="Calibri" panose="020F0502020204030204" pitchFamily="34" charset="0"/>
                <a:ea typeface="Calibri" panose="020F0502020204030204" pitchFamily="34" charset="0"/>
                <a:cs typeface="Times New Roman" panose="02020603050405020304" pitchFamily="18" charset="0"/>
              </a:rPr>
              <a:t>Datagram Sockets (UDP): These sockets use the User Datagram Protocol (UDP) to provide connectionless communication.</a:t>
            </a:r>
          </a:p>
          <a:p>
            <a:pPr marL="1257300" lvl="2" indent="-342900">
              <a:lnSpc>
                <a:spcPct val="107000"/>
              </a:lnSpc>
              <a:spcAft>
                <a:spcPts val="800"/>
              </a:spcAft>
              <a:buSzPts val="1000"/>
              <a:buFont typeface="Symbol" panose="05050102010706020507" pitchFamily="18" charset="2"/>
              <a:buChar char=""/>
              <a:tabLst>
                <a:tab pos="457200" algn="l"/>
              </a:tabLst>
            </a:pPr>
            <a:r>
              <a:rPr lang="en-GB" i="1" kern="100" dirty="0">
                <a:effectLst/>
                <a:latin typeface="Calibri" panose="020F0502020204030204" pitchFamily="34" charset="0"/>
                <a:ea typeface="Calibri" panose="020F0502020204030204" pitchFamily="34" charset="0"/>
                <a:cs typeface="Times New Roman" panose="02020603050405020304" pitchFamily="18" charset="0"/>
              </a:rPr>
              <a:t>They are faster but do not guarantee delivery or order, making them suitable for applications where speed is more critical than reliability.</a:t>
            </a:r>
            <a:endParaRPr lang="en-GB" dirty="0">
              <a:cs typeface="Times New Roman" panose="02020603050405020304" pitchFamily="18"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809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a:latin typeface="Rockwell" panose="02060603020205020403" pitchFamily="18" charset="0"/>
                <a:cs typeface="Times New Roman" panose="02020603050405020304" pitchFamily="18" charset="0"/>
              </a:rPr>
              <a:t>Handling Errors: Sockets</a:t>
            </a:r>
          </a:p>
        </p:txBody>
      </p:sp>
      <p:sp>
        <p:nvSpPr>
          <p:cNvPr id="3" name="Content Placeholder 2"/>
          <p:cNvSpPr>
            <a:spLocks noGrp="1"/>
          </p:cNvSpPr>
          <p:nvPr>
            <p:ph idx="1"/>
          </p:nvPr>
        </p:nvSpPr>
        <p:spPr>
          <a:prstGeom prst="rect">
            <a:avLst/>
          </a:prstGeom>
        </p:spPr>
        <p:txBody>
          <a:bodyPr>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Network communication can be unpredictable, so it’s important to handle errors gracefully. </a:t>
            </a:r>
          </a:p>
          <a:p>
            <a:pPr marL="342900" lvl="0" indent="-342900">
              <a:lnSpc>
                <a:spcPct val="107000"/>
              </a:lnSpc>
              <a:spcAft>
                <a:spcPts val="800"/>
              </a:spcAft>
              <a:buSzPts val="1000"/>
              <a:buFont typeface="Symbol" panose="05050102010706020507" pitchFamily="18" charset="2"/>
              <a:buChar char=""/>
              <a:tabLst>
                <a:tab pos="457200" algn="l"/>
              </a:tabLst>
            </a:pP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Python’s socket module raises exceptions for various errors, such as </a:t>
            </a:r>
            <a:r>
              <a:rPr lang="en-GB" sz="1800" b="1" i="1" kern="100" dirty="0" err="1">
                <a:effectLst/>
                <a:latin typeface="Calibri" panose="020F0502020204030204" pitchFamily="34" charset="0"/>
                <a:ea typeface="Calibri" panose="020F0502020204030204" pitchFamily="34" charset="0"/>
                <a:cs typeface="Times New Roman" panose="02020603050405020304" pitchFamily="18" charset="0"/>
              </a:rPr>
              <a:t>socket.error</a:t>
            </a:r>
            <a:r>
              <a:rPr lang="en-GB" sz="1800" b="1" i="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i="1" kern="100" dirty="0" err="1">
                <a:effectLst/>
                <a:latin typeface="Calibri" panose="020F0502020204030204" pitchFamily="34" charset="0"/>
                <a:ea typeface="Calibri" panose="020F0502020204030204" pitchFamily="34" charset="0"/>
                <a:cs typeface="Times New Roman" panose="02020603050405020304" pitchFamily="18" charset="0"/>
              </a:rPr>
              <a:t>socket.timeout</a:t>
            </a:r>
            <a:r>
              <a:rPr lang="en-GB" sz="1800" b="1" i="1"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GB" sz="1800" b="1" i="1" kern="100" dirty="0" err="1">
                <a:effectLst/>
                <a:latin typeface="Calibri" panose="020F0502020204030204" pitchFamily="34" charset="0"/>
                <a:ea typeface="Calibri" panose="020F0502020204030204" pitchFamily="34" charset="0"/>
                <a:cs typeface="Times New Roman" panose="02020603050405020304" pitchFamily="18" charset="0"/>
              </a:rPr>
              <a:t>socket.gaierror</a:t>
            </a:r>
            <a:r>
              <a:rPr lang="en-GB" sz="1800" b="1" i="1" kern="100" dirty="0">
                <a:effectLst/>
                <a:latin typeface="Calibri" panose="020F0502020204030204" pitchFamily="34" charset="0"/>
                <a:ea typeface="Calibri" panose="020F0502020204030204" pitchFamily="34" charset="0"/>
                <a:cs typeface="Times New Roman" panose="02020603050405020304" pitchFamily="18" charset="0"/>
              </a:rPr>
              <a:t>.</a:t>
            </a:r>
            <a:r>
              <a:rPr lang="en-GB" sz="1800" i="1" kern="100" dirty="0">
                <a:effectLst/>
                <a:latin typeface="Calibri" panose="020F0502020204030204" pitchFamily="34" charset="0"/>
                <a:ea typeface="Calibri" panose="020F0502020204030204" pitchFamily="34" charset="0"/>
                <a:cs typeface="Times New Roman" panose="02020603050405020304" pitchFamily="18" charset="0"/>
              </a:rPr>
              <a:t> You can use try-except blocks to handle these exceptions and make sure your program can recover from errors:</a:t>
            </a:r>
          </a:p>
          <a:p>
            <a:pPr marL="342900" lvl="0" indent="-342900">
              <a:lnSpc>
                <a:spcPct val="107000"/>
              </a:lnSpc>
              <a:spcAft>
                <a:spcPts val="800"/>
              </a:spcAft>
              <a:buSzPts val="1000"/>
              <a:buFont typeface="Symbol" panose="05050102010706020507" pitchFamily="18" charset="2"/>
              <a:buChar char=""/>
              <a:tabLst>
                <a:tab pos="457200" algn="l"/>
              </a:tabLst>
            </a:pPr>
            <a:endParaRPr lang="en-GB" sz="200" dirty="0">
              <a:cs typeface="Times New Roman" panose="02020603050405020304" pitchFamily="18" charset="0"/>
            </a:endParaRP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374723C6-021C-8643-B89B-75D5ADB024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0A044A7-858E-F317-4E0D-200A0BCBB931}"/>
              </a:ext>
            </a:extLst>
          </p:cNvPr>
          <p:cNvSpPr txBox="1"/>
          <p:nvPr/>
        </p:nvSpPr>
        <p:spPr>
          <a:xfrm>
            <a:off x="3200400" y="3038455"/>
            <a:ext cx="6715125" cy="2862322"/>
          </a:xfrm>
          <a:prstGeom prst="rect">
            <a:avLst/>
          </a:prstGeom>
          <a:noFill/>
        </p:spPr>
        <p:txBody>
          <a:bodyPr wrap="square" rtlCol="0">
            <a:spAutoFit/>
          </a:bodyPr>
          <a:lstStyle/>
          <a:p>
            <a:r>
              <a:rPr lang="en-GB" dirty="0"/>
              <a:t>import socket</a:t>
            </a:r>
            <a:br>
              <a:rPr lang="en-GB" dirty="0"/>
            </a:br>
            <a:r>
              <a:rPr lang="en-GB" dirty="0"/>
              <a:t>try:</a:t>
            </a:r>
            <a:br>
              <a:rPr lang="en-GB" dirty="0"/>
            </a:br>
            <a:r>
              <a:rPr lang="en-GB" dirty="0"/>
              <a:t># Example code that might raise an exception</a:t>
            </a:r>
            <a:br>
              <a:rPr lang="en-GB" dirty="0"/>
            </a:br>
            <a:r>
              <a:rPr lang="en-GB" dirty="0" err="1"/>
              <a:t>server_socket</a:t>
            </a:r>
            <a:r>
              <a:rPr lang="en-GB" dirty="0"/>
              <a:t> = </a:t>
            </a:r>
            <a:r>
              <a:rPr lang="en-GB" dirty="0" err="1"/>
              <a:t>socket.socket</a:t>
            </a:r>
            <a:r>
              <a:rPr lang="en-GB" dirty="0"/>
              <a:t>(</a:t>
            </a:r>
            <a:r>
              <a:rPr lang="en-GB" dirty="0" err="1"/>
              <a:t>socket.AF_INET</a:t>
            </a:r>
            <a:r>
              <a:rPr lang="en-GB" dirty="0"/>
              <a:t>, </a:t>
            </a:r>
            <a:r>
              <a:rPr lang="en-GB" dirty="0" err="1"/>
              <a:t>socket.SOCK_STREAM</a:t>
            </a:r>
            <a:r>
              <a:rPr lang="en-GB" dirty="0"/>
              <a:t>)</a:t>
            </a:r>
            <a:br>
              <a:rPr lang="en-GB" dirty="0"/>
            </a:br>
            <a:r>
              <a:rPr lang="en-GB" dirty="0" err="1"/>
              <a:t>server_socket.bind</a:t>
            </a:r>
            <a:r>
              <a:rPr lang="en-GB" dirty="0"/>
              <a:t>(('localhost', 65432))</a:t>
            </a:r>
            <a:br>
              <a:rPr lang="en-GB" dirty="0"/>
            </a:br>
            <a:r>
              <a:rPr lang="en-GB" dirty="0" err="1"/>
              <a:t>server_socket.listen</a:t>
            </a:r>
            <a:r>
              <a:rPr lang="en-GB" dirty="0"/>
              <a:t>(1)</a:t>
            </a:r>
            <a:br>
              <a:rPr lang="en-GB" dirty="0"/>
            </a:br>
            <a:r>
              <a:rPr lang="en-GB" dirty="0"/>
              <a:t>except </a:t>
            </a:r>
            <a:r>
              <a:rPr lang="en-GB" dirty="0" err="1"/>
              <a:t>socket.error</a:t>
            </a:r>
            <a:r>
              <a:rPr lang="en-GB" dirty="0"/>
              <a:t> as e:</a:t>
            </a:r>
            <a:br>
              <a:rPr lang="en-GB" dirty="0"/>
            </a:br>
            <a:r>
              <a:rPr lang="en-GB" dirty="0"/>
              <a:t>print('Socket error: {}'.format(e))</a:t>
            </a:r>
            <a:br>
              <a:rPr lang="en-GB" dirty="0"/>
            </a:br>
            <a:r>
              <a:rPr lang="en-GB" dirty="0"/>
              <a:t>except Exception as e:</a:t>
            </a:r>
            <a:br>
              <a:rPr lang="en-GB" dirty="0"/>
            </a:br>
            <a:r>
              <a:rPr lang="en-GB" dirty="0"/>
              <a:t>print('Other error: {}'.format(e))</a:t>
            </a:r>
          </a:p>
        </p:txBody>
      </p:sp>
    </p:spTree>
    <p:extLst>
      <p:ext uri="{BB962C8B-B14F-4D97-AF65-F5344CB8AC3E}">
        <p14:creationId xmlns:p14="http://schemas.microsoft.com/office/powerpoint/2010/main" val="3448212496"/>
      </p:ext>
    </p:extLst>
  </p:cSld>
  <p:clrMapOvr>
    <a:masterClrMapping/>
  </p:clrMapOvr>
</p:sld>
</file>

<file path=ppt/theme/theme1.xml><?xml version="1.0" encoding="utf-8"?>
<a:theme xmlns:a="http://schemas.openxmlformats.org/drawingml/2006/main" name="Title Slide Optio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d Title Slide Op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ccessibilit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1915</TotalTime>
  <Words>3679</Words>
  <Application>Microsoft Office PowerPoint</Application>
  <PresentationFormat>Widescreen</PresentationFormat>
  <Paragraphs>259</Paragraphs>
  <Slides>30</Slides>
  <Notes>27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30</vt:i4>
      </vt:variant>
    </vt:vector>
  </HeadingPairs>
  <TitlesOfParts>
    <vt:vector size="43" baseType="lpstr">
      <vt:lpstr>MS PGothic</vt:lpstr>
      <vt:lpstr>Arial</vt:lpstr>
      <vt:lpstr>Calibri</vt:lpstr>
      <vt:lpstr>Calibri Light</vt:lpstr>
      <vt:lpstr>Cambria</vt:lpstr>
      <vt:lpstr>Courier New</vt:lpstr>
      <vt:lpstr>Rockwell</vt:lpstr>
      <vt:lpstr>Symbol</vt:lpstr>
      <vt:lpstr>Times New Roman</vt:lpstr>
      <vt:lpstr>Title Slide Options</vt:lpstr>
      <vt:lpstr>End Title Slide Option</vt:lpstr>
      <vt:lpstr>Accessibility</vt:lpstr>
      <vt:lpstr>Default White</vt:lpstr>
      <vt:lpstr>PowerPoint Presentation</vt:lpstr>
      <vt:lpstr>Learning outcomes</vt:lpstr>
      <vt:lpstr>Networked Application Programming</vt:lpstr>
      <vt:lpstr>Networking Concepts</vt:lpstr>
      <vt:lpstr>What We would focus on</vt:lpstr>
      <vt:lpstr>Networking Concepts</vt:lpstr>
      <vt:lpstr>Built-in Python libraries (Networking)</vt:lpstr>
      <vt:lpstr>Understanding Sockets</vt:lpstr>
      <vt:lpstr>Handling Errors: Sockets</vt:lpstr>
      <vt:lpstr>Communication  Models </vt:lpstr>
      <vt:lpstr>Implementing TCP client-server</vt:lpstr>
      <vt:lpstr>Implementing TCP server - Listener</vt:lpstr>
      <vt:lpstr>TCP server – Listen indefinitely (Loop 1)</vt:lpstr>
      <vt:lpstr> TCP server – Run indefinitely (Loop 2)</vt:lpstr>
      <vt:lpstr>TCP client – connect to server</vt:lpstr>
      <vt:lpstr>TCP client – process server response</vt:lpstr>
      <vt:lpstr>TCP client – process server response</vt:lpstr>
      <vt:lpstr>Implementing UDP Client-Server Communication</vt:lpstr>
      <vt:lpstr>UDP Server: Create socket, bind to address/port</vt:lpstr>
      <vt:lpstr>UDP Server: Wait for message</vt:lpstr>
      <vt:lpstr>UDP Client: Create socket and Server address/port</vt:lpstr>
      <vt:lpstr>UDP Client: Send and Receive response from server</vt:lpstr>
      <vt:lpstr>Handling Multiple Clients?</vt:lpstr>
      <vt:lpstr>Multi-threaded TCP server</vt:lpstr>
      <vt:lpstr>Create socket, bind and listen for connections</vt:lpstr>
      <vt:lpstr>TCP Server: Create thread for each connection</vt:lpstr>
      <vt:lpstr>Choosing Between TCP and UDP for Client-Server Communication</vt:lpstr>
      <vt:lpstr>Summary</vt:lpstr>
      <vt:lpstr>Reading list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Windmill</dc:creator>
  <cp:lastModifiedBy>Suleiman Aliyu</cp:lastModifiedBy>
  <cp:revision>12</cp:revision>
  <dcterms:created xsi:type="dcterms:W3CDTF">2021-09-21T13:51:25Z</dcterms:created>
  <dcterms:modified xsi:type="dcterms:W3CDTF">2024-10-06T10:52:55Z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47d098f-2640-4837-b575-e0be04df0525_Enabled">
    <vt:lpwstr>True</vt:lpwstr>
  </property>
  <property fmtid="{D5CDD505-2E9C-101B-9397-08002B2CF9AE}" pid="3" name="MSIP_Label_b47d098f-2640-4837-b575-e0be04df0525_SiteId">
    <vt:lpwstr>98f1bb3a-5efa-4782-88ba-bd897db60e62</vt:lpwstr>
  </property>
  <property fmtid="{D5CDD505-2E9C-101B-9397-08002B2CF9AE}" pid="4" name="MSIP_Label_b47d098f-2640-4837-b575-e0be04df0525_Owner">
    <vt:lpwstr>783961@derby.ac.uk</vt:lpwstr>
  </property>
  <property fmtid="{D5CDD505-2E9C-101B-9397-08002B2CF9AE}" pid="5" name="MSIP_Label_b47d098f-2640-4837-b575-e0be04df0525_SetDate">
    <vt:lpwstr>2021-09-21T13:52:09.3920767Z</vt:lpwstr>
  </property>
  <property fmtid="{D5CDD505-2E9C-101B-9397-08002B2CF9AE}" pid="6" name="MSIP_Label_b47d098f-2640-4837-b575-e0be04df0525_Name">
    <vt:lpwstr>Internal</vt:lpwstr>
  </property>
  <property fmtid="{D5CDD505-2E9C-101B-9397-08002B2CF9AE}" pid="7" name="MSIP_Label_b47d098f-2640-4837-b575-e0be04df0525_Application">
    <vt:lpwstr>Microsoft Azure Information Protection</vt:lpwstr>
  </property>
  <property fmtid="{D5CDD505-2E9C-101B-9397-08002B2CF9AE}" pid="8" name="MSIP_Label_b47d098f-2640-4837-b575-e0be04df0525_Extended_MSFT_Method">
    <vt:lpwstr>Automatic</vt:lpwstr>
  </property>
  <property fmtid="{D5CDD505-2E9C-101B-9397-08002B2CF9AE}" pid="9" name="MSIP_Label_501a0944-9d81-4c75-b857-2ec7863455b7_Enabled">
    <vt:lpwstr>True</vt:lpwstr>
  </property>
  <property fmtid="{D5CDD505-2E9C-101B-9397-08002B2CF9AE}" pid="10" name="MSIP_Label_501a0944-9d81-4c75-b857-2ec7863455b7_SiteId">
    <vt:lpwstr>98f1bb3a-5efa-4782-88ba-bd897db60e62</vt:lpwstr>
  </property>
  <property fmtid="{D5CDD505-2E9C-101B-9397-08002B2CF9AE}" pid="11" name="MSIP_Label_501a0944-9d81-4c75-b857-2ec7863455b7_Owner">
    <vt:lpwstr>783961@derby.ac.uk</vt:lpwstr>
  </property>
  <property fmtid="{D5CDD505-2E9C-101B-9397-08002B2CF9AE}" pid="12" name="MSIP_Label_501a0944-9d81-4c75-b857-2ec7863455b7_SetDate">
    <vt:lpwstr>2021-09-21T13:52:09.3920767Z</vt:lpwstr>
  </property>
  <property fmtid="{D5CDD505-2E9C-101B-9397-08002B2CF9AE}" pid="13" name="MSIP_Label_501a0944-9d81-4c75-b857-2ec7863455b7_Name">
    <vt:lpwstr>Internal with visible marking</vt:lpwstr>
  </property>
  <property fmtid="{D5CDD505-2E9C-101B-9397-08002B2CF9AE}" pid="14" name="MSIP_Label_501a0944-9d81-4c75-b857-2ec7863455b7_Application">
    <vt:lpwstr>Microsoft Azure Information Protection</vt:lpwstr>
  </property>
  <property fmtid="{D5CDD505-2E9C-101B-9397-08002B2CF9AE}" pid="15" name="MSIP_Label_501a0944-9d81-4c75-b857-2ec7863455b7_Parent">
    <vt:lpwstr>b47d098f-2640-4837-b575-e0be04df0525</vt:lpwstr>
  </property>
  <property fmtid="{D5CDD505-2E9C-101B-9397-08002B2CF9AE}" pid="16" name="MSIP_Label_501a0944-9d81-4c75-b857-2ec7863455b7_Extended_MSFT_Method">
    <vt:lpwstr>Automatic</vt:lpwstr>
  </property>
  <property fmtid="{D5CDD505-2E9C-101B-9397-08002B2CF9AE}" pid="17" name="Sensitivity">
    <vt:lpwstr>Internal Internal with visible marking</vt:lpwstr>
  </property>
</Properties>
</file>